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notesSlides/notesSlide3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8.xml" ContentType="application/vnd.openxmlformats-officedocument.presentationml.slideLayout+xml"/>
  <Override PartName="/ppt/theme/theme1.xml" ContentType="application/vnd.openxmlformats-officedocument.them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147472971" r:id="rId3"/>
    <p:sldId id="2147472952" r:id="rId4"/>
    <p:sldId id="2147472964" r:id="rId5"/>
    <p:sldId id="2147472949" r:id="rId6"/>
    <p:sldId id="2147472978" r:id="rId7"/>
    <p:sldId id="2147472969" r:id="rId8"/>
    <p:sldId id="2147472979" r:id="rId9"/>
    <p:sldId id="2147472967" r:id="rId10"/>
    <p:sldId id="2147472966" r:id="rId11"/>
    <p:sldId id="2147472953" r:id="rId12"/>
    <p:sldId id="2147472955" r:id="rId13"/>
    <p:sldId id="2147472963" r:id="rId14"/>
    <p:sldId id="2147472944" r:id="rId15"/>
    <p:sldId id="284" r:id="rId16"/>
    <p:sldId id="2147472980" r:id="rId17"/>
    <p:sldId id="2147472974" r:id="rId18"/>
    <p:sldId id="2147472973" r:id="rId19"/>
    <p:sldId id="2147472975" r:id="rId20"/>
    <p:sldId id="21474729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59E2D73-7EE9-CBF6-3688-A689D52FC84B}" name="Alex Forbes" initials="AF" userId="X0YOXgoB88MqNWERId1lfhG+9xLbXNl9WHEKhHqdxvs=" providerId="None"/>
  <p188:author id="{58317D83-1341-0F77-CAF3-6A90815A465F}" name="Neil Jones" initials="NJ" userId="S::njones@egnyte.com::a4896f81-3762-490c-8d15-74d0b90d5a1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5C8E"/>
    <a:srgbClr val="FFFFFF"/>
    <a:srgbClr val="D8E3E4"/>
    <a:srgbClr val="F0F0F0"/>
    <a:srgbClr val="02FFF1"/>
    <a:srgbClr val="FDFDFD"/>
    <a:srgbClr val="FF2600"/>
    <a:srgbClr val="FF7E79"/>
    <a:srgbClr val="130A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A4D816-6BAD-6349-85C4-B0D6A8CEBC38}" v="14" dt="2025-04-15T21:31:54.0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Dark Style 2 –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6"/>
  </p:normalViewPr>
  <p:slideViewPr>
    <p:cSldViewPr snapToGrid="0">
      <p:cViewPr varScale="1">
        <p:scale>
          <a:sx n="95" d="100"/>
          <a:sy n="95" d="100"/>
        </p:scale>
        <p:origin x="19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FC084-4FD7-7440-9446-781F0D9D64A1}" type="datetimeFigureOut">
              <a:rPr lang="en-US" smtClean="0"/>
              <a:t>4/16/25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2055A-AD24-174E-99D2-A44851744F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99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>
          <a:extLst>
            <a:ext uri="{FF2B5EF4-FFF2-40B4-BE49-F238E27FC236}">
              <a16:creationId xmlns:a16="http://schemas.microsoft.com/office/drawing/2014/main" id="{D64C2440-2CD7-2466-4558-AA97078EB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2:notes">
            <a:extLst>
              <a:ext uri="{FF2B5EF4-FFF2-40B4-BE49-F238E27FC236}">
                <a16:creationId xmlns:a16="http://schemas.microsoft.com/office/drawing/2014/main" id="{ABAF7797-1938-D80C-BCA3-27A31A4584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8" name="Google Shape;658;p12:notes">
            <a:extLst>
              <a:ext uri="{FF2B5EF4-FFF2-40B4-BE49-F238E27FC236}">
                <a16:creationId xmlns:a16="http://schemas.microsoft.com/office/drawing/2014/main" id="{43258D29-AFFB-EE76-6AFE-96C384EA0F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/>
          </a:p>
        </p:txBody>
      </p:sp>
      <p:sp>
        <p:nvSpPr>
          <p:cNvPr id="659" name="Google Shape;659;p12:notes">
            <a:extLst>
              <a:ext uri="{FF2B5EF4-FFF2-40B4-BE49-F238E27FC236}">
                <a16:creationId xmlns:a16="http://schemas.microsoft.com/office/drawing/2014/main" id="{187D6A3A-5C3F-FC0C-EB77-7065C379978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985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0CFB8-5250-F6E9-716E-60ED2340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68FF49-F631-C2AF-C713-9D4D0FA36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259427-BB18-64CA-8E04-2837791B1A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17A4BB-4AC5-6004-A762-B7C90A5552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1B187-8142-324F-B847-BAA03AA2F5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91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CBAB4-1CE0-7C3B-1765-28D5316DC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0613CF-EA3F-B618-8046-6AF87E02D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AC5525-57E9-DEDB-788D-D7CF9818D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2E02F2-7A4D-C79B-6039-9ABAF6857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01B187-8142-324F-B847-BAA03AA2F5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7D451-2907-3746-AAFC-B3DC31D594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142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74E47-16DD-03B6-717D-5D253E4F4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FD642F-9E35-0D7D-4D42-626E682C3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02A158-52AD-815C-99FC-DC0F2F2A66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Architectural principles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38DC8-C42C-3303-A7E0-033D3A210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55A-AD24-174E-99D2-A44851744F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71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48AC1-94EE-8CED-78F6-4DEA12450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42768-4BF9-F21E-F734-6D4207B875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3EFE2-1E85-DB8C-9934-233E7D0D5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4F6AD-495D-49F0-E7DE-42E04F7B4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55A-AD24-174E-99D2-A44851744F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44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9F6DB-77EE-26FA-F152-A3845470E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764D64-EB40-3371-75F2-C2D0BC952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7D6D51-D104-0A99-8007-04DB37DD93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Improve Agents description; all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0F36D-DB58-FBD8-CC04-AC69C40D25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55A-AD24-174E-99D2-A44851744F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31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D8196-BC58-EEB1-A577-56DA861C1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7A317A-FEA2-B1D5-3F9F-124A11056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DADEFA-0C30-6AE6-3FC8-81CAC7891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 </a:t>
            </a:r>
            <a:r>
              <a:rPr lang="en-US" sz="1200">
                <a:solidFill>
                  <a:schemeClr val="bg1">
                    <a:lumMod val="10000"/>
                  </a:schemeClr>
                </a:solidFill>
                <a:latin typeface="Avenir Book"/>
                <a:ea typeface="Open Sans Light"/>
                <a:cs typeface="Open Sans Light"/>
              </a:rPr>
              <a:t>Detect and mitigate common security threats, such as unusual access to sensitive content. Here, the user's access to UK GDPR-protected content needs to be reviewed. </a:t>
            </a:r>
            <a:endParaRPr lang="en-US" sz="120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 </a:t>
            </a:r>
            <a:r>
              <a:rPr lang="en-US" sz="1200">
                <a:solidFill>
                  <a:schemeClr val="bg1">
                    <a:lumMod val="10000"/>
                  </a:schemeClr>
                </a:solidFill>
                <a:latin typeface="Avenir Book"/>
                <a:ea typeface="Open Sans Light"/>
                <a:cs typeface="Open Sans Light"/>
              </a:rPr>
              <a:t>Determine where your sensitive content resides and protect it from exposure. This company must protect content that's stored in more than 350,000 locations. </a:t>
            </a:r>
            <a:endParaRPr lang="en-US" sz="120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</a:endParaRP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92D776-B878-F3DD-D973-FE972ED11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55A-AD24-174E-99D2-A44851744F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247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65C8D-B4A2-841E-1774-D63A31F8B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B757CB-0C35-473E-D289-DAE9998623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C9B039-EAB2-BF4D-38AD-28031A587A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2D268-1C3B-DEF4-6197-790CBCE89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7D451-2907-3746-AAFC-B3DC31D594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716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6FB6FFA9-489C-1A77-87D9-164F87E1E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>
            <a:extLst>
              <a:ext uri="{FF2B5EF4-FFF2-40B4-BE49-F238E27FC236}">
                <a16:creationId xmlns:a16="http://schemas.microsoft.com/office/drawing/2014/main" id="{15405B60-B9E9-18CE-B84E-D2465E0917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8:notes">
            <a:extLst>
              <a:ext uri="{FF2B5EF4-FFF2-40B4-BE49-F238E27FC236}">
                <a16:creationId xmlns:a16="http://schemas.microsoft.com/office/drawing/2014/main" id="{D793A721-6BD3-FA3A-EE13-1ED068DBE3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8:notes">
            <a:extLst>
              <a:ext uri="{FF2B5EF4-FFF2-40B4-BE49-F238E27FC236}">
                <a16:creationId xmlns:a16="http://schemas.microsoft.com/office/drawing/2014/main" id="{0C6E6D90-0B22-74E2-0B2A-FB72C04192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3570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3F440-6D68-8E55-A123-D3C548207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2A1AA5-5A2C-4527-6CED-A85275D024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1F23F-9214-D23E-CE5A-AC33903B42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SMEs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35C4D-6447-AF25-3643-C0169877C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55A-AD24-174E-99D2-A44851744F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00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Technology consolidation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55A-AD24-174E-99D2-A44851744F5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069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27D451-2907-3746-AAFC-B3DC31D594D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013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>
          <a:extLst>
            <a:ext uri="{FF2B5EF4-FFF2-40B4-BE49-F238E27FC236}">
              <a16:creationId xmlns:a16="http://schemas.microsoft.com/office/drawing/2014/main" id="{0D79B386-6ECD-018B-2B1D-9DF73DE6A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2:notes">
            <a:extLst>
              <a:ext uri="{FF2B5EF4-FFF2-40B4-BE49-F238E27FC236}">
                <a16:creationId xmlns:a16="http://schemas.microsoft.com/office/drawing/2014/main" id="{3CE5D8E9-32EC-DB6B-9752-3ECA74CB07E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8" name="Google Shape;658;p12:notes">
            <a:extLst>
              <a:ext uri="{FF2B5EF4-FFF2-40B4-BE49-F238E27FC236}">
                <a16:creationId xmlns:a16="http://schemas.microsoft.com/office/drawing/2014/main" id="{1F84CDEA-BD26-8D57-8C8F-137FDCFC13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r>
              <a:rPr lang="en-US"/>
              <a:t>AEC-specific alternative for slide 2</a:t>
            </a:r>
            <a:endParaRPr/>
          </a:p>
        </p:txBody>
      </p:sp>
      <p:sp>
        <p:nvSpPr>
          <p:cNvPr id="659" name="Google Shape;659;p12:notes">
            <a:extLst>
              <a:ext uri="{FF2B5EF4-FFF2-40B4-BE49-F238E27FC236}">
                <a16:creationId xmlns:a16="http://schemas.microsoft.com/office/drawing/2014/main" id="{7386AEE0-38B6-D9EB-9EB8-A3AD104B79F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23521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>
          <a:extLst>
            <a:ext uri="{FF2B5EF4-FFF2-40B4-BE49-F238E27FC236}">
              <a16:creationId xmlns:a16="http://schemas.microsoft.com/office/drawing/2014/main" id="{3C2FFEAB-9639-C053-64A3-067D9F798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2:notes">
            <a:extLst>
              <a:ext uri="{FF2B5EF4-FFF2-40B4-BE49-F238E27FC236}">
                <a16:creationId xmlns:a16="http://schemas.microsoft.com/office/drawing/2014/main" id="{772E2C0F-D0A3-1CE0-B78C-7C6C25CD04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8" name="Google Shape;658;p12:notes">
            <a:extLst>
              <a:ext uri="{FF2B5EF4-FFF2-40B4-BE49-F238E27FC236}">
                <a16:creationId xmlns:a16="http://schemas.microsoft.com/office/drawing/2014/main" id="{0E278183-18BC-AFA6-E0A6-6522EDBBC7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Char char="-"/>
              <a:tabLst/>
              <a:defRPr/>
            </a:pPr>
            <a:r>
              <a:rPr lang="en-US"/>
              <a:t>Financial Services-specific alternative for slide 2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/>
          </a:p>
        </p:txBody>
      </p:sp>
      <p:sp>
        <p:nvSpPr>
          <p:cNvPr id="659" name="Google Shape;659;p12:notes">
            <a:extLst>
              <a:ext uri="{FF2B5EF4-FFF2-40B4-BE49-F238E27FC236}">
                <a16:creationId xmlns:a16="http://schemas.microsoft.com/office/drawing/2014/main" id="{A934BCDB-1C1B-0B73-675C-04111F43A4F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18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55345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>
          <a:extLst>
            <a:ext uri="{FF2B5EF4-FFF2-40B4-BE49-F238E27FC236}">
              <a16:creationId xmlns:a16="http://schemas.microsoft.com/office/drawing/2014/main" id="{0E01F695-49CF-371E-2A04-39EE63DE8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12:notes">
            <a:extLst>
              <a:ext uri="{FF2B5EF4-FFF2-40B4-BE49-F238E27FC236}">
                <a16:creationId xmlns:a16="http://schemas.microsoft.com/office/drawing/2014/main" id="{3A010465-3757-BB6B-DD50-0E9DBB8246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8" name="Google Shape;658;p12:notes">
            <a:extLst>
              <a:ext uri="{FF2B5EF4-FFF2-40B4-BE49-F238E27FC236}">
                <a16:creationId xmlns:a16="http://schemas.microsoft.com/office/drawing/2014/main" id="{3E04A6B6-CC3F-4859-77DF-ACB286D6C9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Char char="-"/>
              <a:tabLst/>
              <a:defRPr/>
            </a:pPr>
            <a:r>
              <a:rPr lang="en-US"/>
              <a:t>Life Sciences-specific alternative for slide 2</a:t>
            </a:r>
          </a:p>
        </p:txBody>
      </p:sp>
      <p:sp>
        <p:nvSpPr>
          <p:cNvPr id="659" name="Google Shape;659;p12:notes">
            <a:extLst>
              <a:ext uri="{FF2B5EF4-FFF2-40B4-BE49-F238E27FC236}">
                <a16:creationId xmlns:a16="http://schemas.microsoft.com/office/drawing/2014/main" id="{3C6983D2-C295-3EF4-8487-3BB72830326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19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4783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50078E00-D267-5EF3-D538-F4F5CA142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>
            <a:extLst>
              <a:ext uri="{FF2B5EF4-FFF2-40B4-BE49-F238E27FC236}">
                <a16:creationId xmlns:a16="http://schemas.microsoft.com/office/drawing/2014/main" id="{37091891-01C4-7312-940B-654E8A8E7E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8:notes">
            <a:extLst>
              <a:ext uri="{FF2B5EF4-FFF2-40B4-BE49-F238E27FC236}">
                <a16:creationId xmlns:a16="http://schemas.microsoft.com/office/drawing/2014/main" id="{5F1BD8E0-C939-BAC0-AFC1-F5D06D4662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Same slide as slide 12 but featuring smaller companies.</a:t>
            </a:r>
            <a:endParaRPr/>
          </a:p>
        </p:txBody>
      </p:sp>
      <p:sp>
        <p:nvSpPr>
          <p:cNvPr id="96" name="Google Shape;96;p8:notes">
            <a:extLst>
              <a:ext uri="{FF2B5EF4-FFF2-40B4-BE49-F238E27FC236}">
                <a16:creationId xmlns:a16="http://schemas.microsoft.com/office/drawing/2014/main" id="{A9B5B131-CCC1-B06C-9AE4-4E127E3DC64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19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6C188C9F-7A87-EEBE-CCDB-2E11C2AB33BD}"/>
              </a:ext>
            </a:extLst>
          </p:cNvPr>
          <p:cNvGrpSpPr/>
          <p:nvPr/>
        </p:nvGrpSpPr>
        <p:grpSpPr>
          <a:xfrm>
            <a:off x="951980" y="2098565"/>
            <a:ext cx="1822543" cy="440939"/>
            <a:chOff x="0" y="2345764"/>
            <a:chExt cx="14627471" cy="3538907"/>
          </a:xfrm>
        </p:grpSpPr>
        <p:sp>
          <p:nvSpPr>
            <p:cNvPr id="24" name="Freeform: Shape 3">
              <a:extLst>
                <a:ext uri="{FF2B5EF4-FFF2-40B4-BE49-F238E27FC236}">
                  <a16:creationId xmlns:a16="http://schemas.microsoft.com/office/drawing/2014/main" id="{59A30B50-E1D6-E387-D90B-EA7E20789F42}"/>
                </a:ext>
              </a:extLst>
            </p:cNvPr>
            <p:cNvSpPr/>
            <p:nvPr/>
          </p:nvSpPr>
          <p:spPr>
            <a:xfrm>
              <a:off x="0" y="3326981"/>
              <a:ext cx="14627471" cy="2334827"/>
            </a:xfrm>
            <a:custGeom>
              <a:avLst/>
              <a:gdLst>
                <a:gd name="connsiteX0" fmla="*/ 1772741 w 14627471"/>
                <a:gd name="connsiteY0" fmla="*/ 1759354 h 2334827"/>
                <a:gd name="connsiteX1" fmla="*/ 615278 w 14627471"/>
                <a:gd name="connsiteY1" fmla="*/ 1759354 h 2334827"/>
                <a:gd name="connsiteX2" fmla="*/ 615278 w 14627471"/>
                <a:gd name="connsiteY2" fmla="*/ 1403455 h 2334827"/>
                <a:gd name="connsiteX3" fmla="*/ 1642992 w 14627471"/>
                <a:gd name="connsiteY3" fmla="*/ 1403455 h 2334827"/>
                <a:gd name="connsiteX4" fmla="*/ 1689548 w 14627471"/>
                <a:gd name="connsiteY4" fmla="*/ 1356898 h 2334827"/>
                <a:gd name="connsiteX5" fmla="*/ 1689548 w 14627471"/>
                <a:gd name="connsiteY5" fmla="*/ 961136 h 2334827"/>
                <a:gd name="connsiteX6" fmla="*/ 1642992 w 14627471"/>
                <a:gd name="connsiteY6" fmla="*/ 914579 h 2334827"/>
                <a:gd name="connsiteX7" fmla="*/ 615278 w 14627471"/>
                <a:gd name="connsiteY7" fmla="*/ 914579 h 2334827"/>
                <a:gd name="connsiteX8" fmla="*/ 615278 w 14627471"/>
                <a:gd name="connsiteY8" fmla="*/ 575355 h 2334827"/>
                <a:gd name="connsiteX9" fmla="*/ 1756066 w 14627471"/>
                <a:gd name="connsiteY9" fmla="*/ 575355 h 2334827"/>
                <a:gd name="connsiteX10" fmla="*/ 1802623 w 14627471"/>
                <a:gd name="connsiteY10" fmla="*/ 528798 h 2334827"/>
                <a:gd name="connsiteX11" fmla="*/ 1802623 w 14627471"/>
                <a:gd name="connsiteY11" fmla="*/ 93113 h 2334827"/>
                <a:gd name="connsiteX12" fmla="*/ 1756066 w 14627471"/>
                <a:gd name="connsiteY12" fmla="*/ 46557 h 2334827"/>
                <a:gd name="connsiteX13" fmla="*/ 46557 w 14627471"/>
                <a:gd name="connsiteY13" fmla="*/ 46557 h 2334827"/>
                <a:gd name="connsiteX14" fmla="*/ 0 w 14627471"/>
                <a:gd name="connsiteY14" fmla="*/ 93113 h 2334827"/>
                <a:gd name="connsiteX15" fmla="*/ 0 w 14627471"/>
                <a:gd name="connsiteY15" fmla="*/ 2241715 h 2334827"/>
                <a:gd name="connsiteX16" fmla="*/ 46557 w 14627471"/>
                <a:gd name="connsiteY16" fmla="*/ 2288271 h 2334827"/>
                <a:gd name="connsiteX17" fmla="*/ 1772741 w 14627471"/>
                <a:gd name="connsiteY17" fmla="*/ 2288271 h 2334827"/>
                <a:gd name="connsiteX18" fmla="*/ 1819297 w 14627471"/>
                <a:gd name="connsiteY18" fmla="*/ 2241715 h 2334827"/>
                <a:gd name="connsiteX19" fmla="*/ 1819297 w 14627471"/>
                <a:gd name="connsiteY19" fmla="*/ 1806030 h 2334827"/>
                <a:gd name="connsiteX20" fmla="*/ 1772741 w 14627471"/>
                <a:gd name="connsiteY20" fmla="*/ 1759473 h 2334827"/>
                <a:gd name="connsiteX21" fmla="*/ 1772741 w 14627471"/>
                <a:gd name="connsiteY21" fmla="*/ 1759473 h 2334827"/>
                <a:gd name="connsiteX22" fmla="*/ 4190701 w 14627471"/>
                <a:gd name="connsiteY22" fmla="*/ 977751 h 2334827"/>
                <a:gd name="connsiteX23" fmla="*/ 3206197 w 14627471"/>
                <a:gd name="connsiteY23" fmla="*/ 977751 h 2334827"/>
                <a:gd name="connsiteX24" fmla="*/ 3206197 w 14627471"/>
                <a:gd name="connsiteY24" fmla="*/ 1433397 h 2334827"/>
                <a:gd name="connsiteX25" fmla="*/ 3648576 w 14627471"/>
                <a:gd name="connsiteY25" fmla="*/ 1433397 h 2334827"/>
                <a:gd name="connsiteX26" fmla="*/ 3648576 w 14627471"/>
                <a:gd name="connsiteY26" fmla="*/ 1702816 h 2334827"/>
                <a:gd name="connsiteX27" fmla="*/ 3645229 w 14627471"/>
                <a:gd name="connsiteY27" fmla="*/ 1709450 h 2334827"/>
                <a:gd name="connsiteX28" fmla="*/ 3289330 w 14627471"/>
                <a:gd name="connsiteY28" fmla="*/ 1799276 h 2334827"/>
                <a:gd name="connsiteX29" fmla="*/ 2680686 w 14627471"/>
                <a:gd name="connsiteY29" fmla="*/ 1177305 h 2334827"/>
                <a:gd name="connsiteX30" fmla="*/ 2680686 w 14627471"/>
                <a:gd name="connsiteY30" fmla="*/ 1170671 h 2334827"/>
                <a:gd name="connsiteX31" fmla="*/ 3252754 w 14627471"/>
                <a:gd name="connsiteY31" fmla="*/ 555393 h 2334827"/>
                <a:gd name="connsiteX32" fmla="*/ 3758304 w 14627471"/>
                <a:gd name="connsiteY32" fmla="*/ 738333 h 2334827"/>
                <a:gd name="connsiteX33" fmla="*/ 3821475 w 14627471"/>
                <a:gd name="connsiteY33" fmla="*/ 731699 h 2334827"/>
                <a:gd name="connsiteX34" fmla="*/ 4127470 w 14627471"/>
                <a:gd name="connsiteY34" fmla="*/ 362533 h 2334827"/>
                <a:gd name="connsiteX35" fmla="*/ 4120836 w 14627471"/>
                <a:gd name="connsiteY35" fmla="*/ 296015 h 2334827"/>
                <a:gd name="connsiteX36" fmla="*/ 3246120 w 14627471"/>
                <a:gd name="connsiteY36" fmla="*/ 0 h 2334827"/>
                <a:gd name="connsiteX37" fmla="*/ 2038813 w 14627471"/>
                <a:gd name="connsiteY37" fmla="*/ 1167444 h 2334827"/>
                <a:gd name="connsiteX38" fmla="*/ 2038813 w 14627471"/>
                <a:gd name="connsiteY38" fmla="*/ 1174078 h 2334827"/>
                <a:gd name="connsiteX39" fmla="*/ 3259448 w 14627471"/>
                <a:gd name="connsiteY39" fmla="*/ 2334828 h 2334827"/>
                <a:gd name="connsiteX40" fmla="*/ 4217297 w 14627471"/>
                <a:gd name="connsiteY40" fmla="*/ 2002238 h 2334827"/>
                <a:gd name="connsiteX41" fmla="*/ 4233911 w 14627471"/>
                <a:gd name="connsiteY41" fmla="*/ 1965661 h 2334827"/>
                <a:gd name="connsiteX42" fmla="*/ 4233911 w 14627471"/>
                <a:gd name="connsiteY42" fmla="*/ 1024427 h 2334827"/>
                <a:gd name="connsiteX43" fmla="*/ 4190701 w 14627471"/>
                <a:gd name="connsiteY43" fmla="*/ 977870 h 2334827"/>
                <a:gd name="connsiteX44" fmla="*/ 4190701 w 14627471"/>
                <a:gd name="connsiteY44" fmla="*/ 977870 h 2334827"/>
                <a:gd name="connsiteX45" fmla="*/ 6655218 w 14627471"/>
                <a:gd name="connsiteY45" fmla="*/ 43150 h 2334827"/>
                <a:gd name="connsiteX46" fmla="*/ 6133054 w 14627471"/>
                <a:gd name="connsiteY46" fmla="*/ 43150 h 2334827"/>
                <a:gd name="connsiteX47" fmla="*/ 6086498 w 14627471"/>
                <a:gd name="connsiteY47" fmla="*/ 89707 h 2334827"/>
                <a:gd name="connsiteX48" fmla="*/ 6086498 w 14627471"/>
                <a:gd name="connsiteY48" fmla="*/ 1227209 h 2334827"/>
                <a:gd name="connsiteX49" fmla="*/ 5178492 w 14627471"/>
                <a:gd name="connsiteY49" fmla="*/ 59765 h 2334827"/>
                <a:gd name="connsiteX50" fmla="*/ 5141916 w 14627471"/>
                <a:gd name="connsiteY50" fmla="*/ 43150 h 2334827"/>
                <a:gd name="connsiteX51" fmla="*/ 4633020 w 14627471"/>
                <a:gd name="connsiteY51" fmla="*/ 43150 h 2334827"/>
                <a:gd name="connsiteX52" fmla="*/ 4586463 w 14627471"/>
                <a:gd name="connsiteY52" fmla="*/ 89707 h 2334827"/>
                <a:gd name="connsiteX53" fmla="*/ 4586463 w 14627471"/>
                <a:gd name="connsiteY53" fmla="*/ 2238308 h 2334827"/>
                <a:gd name="connsiteX54" fmla="*/ 4633020 w 14627471"/>
                <a:gd name="connsiteY54" fmla="*/ 2284865 h 2334827"/>
                <a:gd name="connsiteX55" fmla="*/ 5155184 w 14627471"/>
                <a:gd name="connsiteY55" fmla="*/ 2284865 h 2334827"/>
                <a:gd name="connsiteX56" fmla="*/ 5201741 w 14627471"/>
                <a:gd name="connsiteY56" fmla="*/ 2238308 h 2334827"/>
                <a:gd name="connsiteX57" fmla="*/ 5201741 w 14627471"/>
                <a:gd name="connsiteY57" fmla="*/ 1054250 h 2334827"/>
                <a:gd name="connsiteX58" fmla="*/ 6146322 w 14627471"/>
                <a:gd name="connsiteY58" fmla="*/ 2268250 h 2334827"/>
                <a:gd name="connsiteX59" fmla="*/ 6182898 w 14627471"/>
                <a:gd name="connsiteY59" fmla="*/ 2284865 h 2334827"/>
                <a:gd name="connsiteX60" fmla="*/ 6658506 w 14627471"/>
                <a:gd name="connsiteY60" fmla="*/ 2284865 h 2334827"/>
                <a:gd name="connsiteX61" fmla="*/ 6705063 w 14627471"/>
                <a:gd name="connsiteY61" fmla="*/ 2238308 h 2334827"/>
                <a:gd name="connsiteX62" fmla="*/ 6705063 w 14627471"/>
                <a:gd name="connsiteY62" fmla="*/ 89767 h 2334827"/>
                <a:gd name="connsiteX63" fmla="*/ 6655159 w 14627471"/>
                <a:gd name="connsiteY63" fmla="*/ 43210 h 2334827"/>
                <a:gd name="connsiteX64" fmla="*/ 6655159 w 14627471"/>
                <a:gd name="connsiteY64" fmla="*/ 43210 h 2334827"/>
                <a:gd name="connsiteX65" fmla="*/ 12488970 w 14627471"/>
                <a:gd name="connsiteY65" fmla="*/ 43150 h 2334827"/>
                <a:gd name="connsiteX66" fmla="*/ 10616423 w 14627471"/>
                <a:gd name="connsiteY66" fmla="*/ 43150 h 2334827"/>
                <a:gd name="connsiteX67" fmla="*/ 10569866 w 14627471"/>
                <a:gd name="connsiteY67" fmla="*/ 89707 h 2334827"/>
                <a:gd name="connsiteX68" fmla="*/ 10569866 w 14627471"/>
                <a:gd name="connsiteY68" fmla="*/ 542066 h 2334827"/>
                <a:gd name="connsiteX69" fmla="*/ 10616423 w 14627471"/>
                <a:gd name="connsiteY69" fmla="*/ 588623 h 2334827"/>
                <a:gd name="connsiteX70" fmla="*/ 11241681 w 14627471"/>
                <a:gd name="connsiteY70" fmla="*/ 588623 h 2334827"/>
                <a:gd name="connsiteX71" fmla="*/ 11241681 w 14627471"/>
                <a:gd name="connsiteY71" fmla="*/ 2241655 h 2334827"/>
                <a:gd name="connsiteX72" fmla="*/ 11288238 w 14627471"/>
                <a:gd name="connsiteY72" fmla="*/ 2288212 h 2334827"/>
                <a:gd name="connsiteX73" fmla="*/ 11817096 w 14627471"/>
                <a:gd name="connsiteY73" fmla="*/ 2288212 h 2334827"/>
                <a:gd name="connsiteX74" fmla="*/ 11863653 w 14627471"/>
                <a:gd name="connsiteY74" fmla="*/ 2241655 h 2334827"/>
                <a:gd name="connsiteX75" fmla="*/ 11863653 w 14627471"/>
                <a:gd name="connsiteY75" fmla="*/ 595316 h 2334827"/>
                <a:gd name="connsiteX76" fmla="*/ 11870287 w 14627471"/>
                <a:gd name="connsiteY76" fmla="*/ 588682 h 2334827"/>
                <a:gd name="connsiteX77" fmla="*/ 12488911 w 14627471"/>
                <a:gd name="connsiteY77" fmla="*/ 588682 h 2334827"/>
                <a:gd name="connsiteX78" fmla="*/ 12535468 w 14627471"/>
                <a:gd name="connsiteY78" fmla="*/ 542126 h 2334827"/>
                <a:gd name="connsiteX79" fmla="*/ 12535468 w 14627471"/>
                <a:gd name="connsiteY79" fmla="*/ 89767 h 2334827"/>
                <a:gd name="connsiteX80" fmla="*/ 12488911 w 14627471"/>
                <a:gd name="connsiteY80" fmla="*/ 43210 h 2334827"/>
                <a:gd name="connsiteX81" fmla="*/ 14580974 w 14627471"/>
                <a:gd name="connsiteY81" fmla="*/ 1759354 h 2334827"/>
                <a:gd name="connsiteX82" fmla="*/ 13423512 w 14627471"/>
                <a:gd name="connsiteY82" fmla="*/ 1759354 h 2334827"/>
                <a:gd name="connsiteX83" fmla="*/ 13423512 w 14627471"/>
                <a:gd name="connsiteY83" fmla="*/ 1403455 h 2334827"/>
                <a:gd name="connsiteX84" fmla="*/ 14454573 w 14627471"/>
                <a:gd name="connsiteY84" fmla="*/ 1403455 h 2334827"/>
                <a:gd name="connsiteX85" fmla="*/ 14501130 w 14627471"/>
                <a:gd name="connsiteY85" fmla="*/ 1356898 h 2334827"/>
                <a:gd name="connsiteX86" fmla="*/ 14501130 w 14627471"/>
                <a:gd name="connsiteY86" fmla="*/ 961136 h 2334827"/>
                <a:gd name="connsiteX87" fmla="*/ 14454573 w 14627471"/>
                <a:gd name="connsiteY87" fmla="*/ 914579 h 2334827"/>
                <a:gd name="connsiteX88" fmla="*/ 13423512 w 14627471"/>
                <a:gd name="connsiteY88" fmla="*/ 914579 h 2334827"/>
                <a:gd name="connsiteX89" fmla="*/ 13423512 w 14627471"/>
                <a:gd name="connsiteY89" fmla="*/ 575355 h 2334827"/>
                <a:gd name="connsiteX90" fmla="*/ 14564300 w 14627471"/>
                <a:gd name="connsiteY90" fmla="*/ 575355 h 2334827"/>
                <a:gd name="connsiteX91" fmla="*/ 14610857 w 14627471"/>
                <a:gd name="connsiteY91" fmla="*/ 528798 h 2334827"/>
                <a:gd name="connsiteX92" fmla="*/ 14610857 w 14627471"/>
                <a:gd name="connsiteY92" fmla="*/ 93113 h 2334827"/>
                <a:gd name="connsiteX93" fmla="*/ 14564300 w 14627471"/>
                <a:gd name="connsiteY93" fmla="*/ 46557 h 2334827"/>
                <a:gd name="connsiteX94" fmla="*/ 12854730 w 14627471"/>
                <a:gd name="connsiteY94" fmla="*/ 46557 h 2334827"/>
                <a:gd name="connsiteX95" fmla="*/ 12808175 w 14627471"/>
                <a:gd name="connsiteY95" fmla="*/ 93113 h 2334827"/>
                <a:gd name="connsiteX96" fmla="*/ 12808175 w 14627471"/>
                <a:gd name="connsiteY96" fmla="*/ 2241715 h 2334827"/>
                <a:gd name="connsiteX97" fmla="*/ 12854730 w 14627471"/>
                <a:gd name="connsiteY97" fmla="*/ 2288271 h 2334827"/>
                <a:gd name="connsiteX98" fmla="*/ 14580915 w 14627471"/>
                <a:gd name="connsiteY98" fmla="*/ 2288271 h 2334827"/>
                <a:gd name="connsiteX99" fmla="*/ 14627472 w 14627471"/>
                <a:gd name="connsiteY99" fmla="*/ 2241715 h 2334827"/>
                <a:gd name="connsiteX100" fmla="*/ 14627472 w 14627471"/>
                <a:gd name="connsiteY100" fmla="*/ 1806030 h 2334827"/>
                <a:gd name="connsiteX101" fmla="*/ 14580915 w 14627471"/>
                <a:gd name="connsiteY101" fmla="*/ 1759473 h 2334827"/>
                <a:gd name="connsiteX102" fmla="*/ 14580915 w 14627471"/>
                <a:gd name="connsiteY102" fmla="*/ 1759473 h 2334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4627471" h="2334827">
                  <a:moveTo>
                    <a:pt x="1772741" y="1759354"/>
                  </a:moveTo>
                  <a:lnTo>
                    <a:pt x="615278" y="1759354"/>
                  </a:lnTo>
                  <a:lnTo>
                    <a:pt x="615278" y="1403455"/>
                  </a:lnTo>
                  <a:lnTo>
                    <a:pt x="1642992" y="1403455"/>
                  </a:lnTo>
                  <a:cubicBezTo>
                    <a:pt x="1669587" y="1403455"/>
                    <a:pt x="1689548" y="1383494"/>
                    <a:pt x="1689548" y="1356898"/>
                  </a:cubicBezTo>
                  <a:lnTo>
                    <a:pt x="1689548" y="961136"/>
                  </a:lnTo>
                  <a:cubicBezTo>
                    <a:pt x="1689548" y="934541"/>
                    <a:pt x="1669587" y="914579"/>
                    <a:pt x="1642992" y="914579"/>
                  </a:cubicBezTo>
                  <a:lnTo>
                    <a:pt x="615278" y="914579"/>
                  </a:lnTo>
                  <a:lnTo>
                    <a:pt x="615278" y="575355"/>
                  </a:lnTo>
                  <a:lnTo>
                    <a:pt x="1756066" y="575355"/>
                  </a:lnTo>
                  <a:cubicBezTo>
                    <a:pt x="1782662" y="575355"/>
                    <a:pt x="1802623" y="555393"/>
                    <a:pt x="1802623" y="528798"/>
                  </a:cubicBezTo>
                  <a:lnTo>
                    <a:pt x="1802623" y="93113"/>
                  </a:lnTo>
                  <a:cubicBezTo>
                    <a:pt x="1802623" y="66518"/>
                    <a:pt x="1782662" y="46557"/>
                    <a:pt x="1756066" y="46557"/>
                  </a:cubicBezTo>
                  <a:lnTo>
                    <a:pt x="46557" y="46557"/>
                  </a:lnTo>
                  <a:cubicBezTo>
                    <a:pt x="19961" y="46557"/>
                    <a:pt x="0" y="66518"/>
                    <a:pt x="0" y="93113"/>
                  </a:cubicBezTo>
                  <a:lnTo>
                    <a:pt x="0" y="2241715"/>
                  </a:lnTo>
                  <a:cubicBezTo>
                    <a:pt x="0" y="2268310"/>
                    <a:pt x="19961" y="2288271"/>
                    <a:pt x="46557" y="2288271"/>
                  </a:cubicBezTo>
                  <a:lnTo>
                    <a:pt x="1772741" y="2288271"/>
                  </a:lnTo>
                  <a:cubicBezTo>
                    <a:pt x="1799336" y="2288271"/>
                    <a:pt x="1819297" y="2268310"/>
                    <a:pt x="1819297" y="2241715"/>
                  </a:cubicBezTo>
                  <a:lnTo>
                    <a:pt x="1819297" y="1806030"/>
                  </a:lnTo>
                  <a:cubicBezTo>
                    <a:pt x="1819297" y="1779435"/>
                    <a:pt x="1795989" y="1759473"/>
                    <a:pt x="1772741" y="1759473"/>
                  </a:cubicBezTo>
                  <a:lnTo>
                    <a:pt x="1772741" y="1759473"/>
                  </a:lnTo>
                  <a:close/>
                  <a:moveTo>
                    <a:pt x="4190701" y="977751"/>
                  </a:moveTo>
                  <a:lnTo>
                    <a:pt x="3206197" y="977751"/>
                  </a:lnTo>
                  <a:lnTo>
                    <a:pt x="3206197" y="1433397"/>
                  </a:lnTo>
                  <a:lnTo>
                    <a:pt x="3648576" y="1433397"/>
                  </a:lnTo>
                  <a:lnTo>
                    <a:pt x="3648576" y="1702816"/>
                  </a:lnTo>
                  <a:cubicBezTo>
                    <a:pt x="3648576" y="1706163"/>
                    <a:pt x="3648576" y="1709450"/>
                    <a:pt x="3645229" y="1709450"/>
                  </a:cubicBezTo>
                  <a:cubicBezTo>
                    <a:pt x="3552115" y="1769334"/>
                    <a:pt x="3439041" y="1799276"/>
                    <a:pt x="3289330" y="1799276"/>
                  </a:cubicBezTo>
                  <a:cubicBezTo>
                    <a:pt x="2933431" y="1799276"/>
                    <a:pt x="2680686" y="1539838"/>
                    <a:pt x="2680686" y="1177305"/>
                  </a:cubicBezTo>
                  <a:lnTo>
                    <a:pt x="2680686" y="1170671"/>
                  </a:lnTo>
                  <a:cubicBezTo>
                    <a:pt x="2680686" y="828100"/>
                    <a:pt x="2930144" y="555393"/>
                    <a:pt x="3252754" y="555393"/>
                  </a:cubicBezTo>
                  <a:cubicBezTo>
                    <a:pt x="3458942" y="555393"/>
                    <a:pt x="3608653" y="621912"/>
                    <a:pt x="3758304" y="738333"/>
                  </a:cubicBezTo>
                  <a:cubicBezTo>
                    <a:pt x="3778265" y="754948"/>
                    <a:pt x="3808207" y="751661"/>
                    <a:pt x="3821475" y="731699"/>
                  </a:cubicBezTo>
                  <a:lnTo>
                    <a:pt x="4127470" y="362533"/>
                  </a:lnTo>
                  <a:cubicBezTo>
                    <a:pt x="4144085" y="342571"/>
                    <a:pt x="4140798" y="312629"/>
                    <a:pt x="4120836" y="296015"/>
                  </a:cubicBezTo>
                  <a:cubicBezTo>
                    <a:pt x="3891340" y="109788"/>
                    <a:pt x="3621921" y="0"/>
                    <a:pt x="3246120" y="0"/>
                  </a:cubicBezTo>
                  <a:cubicBezTo>
                    <a:pt x="2550997" y="0"/>
                    <a:pt x="2038813" y="512184"/>
                    <a:pt x="2038813" y="1167444"/>
                  </a:cubicBezTo>
                  <a:lnTo>
                    <a:pt x="2038813" y="1174078"/>
                  </a:lnTo>
                  <a:cubicBezTo>
                    <a:pt x="2038813" y="1852587"/>
                    <a:pt x="2560978" y="2334828"/>
                    <a:pt x="3259448" y="2334828"/>
                  </a:cubicBezTo>
                  <a:cubicBezTo>
                    <a:pt x="3655209" y="2334828"/>
                    <a:pt x="3981166" y="2191811"/>
                    <a:pt x="4217297" y="2002238"/>
                  </a:cubicBezTo>
                  <a:cubicBezTo>
                    <a:pt x="4227277" y="1992257"/>
                    <a:pt x="4233911" y="1978929"/>
                    <a:pt x="4233911" y="1965661"/>
                  </a:cubicBezTo>
                  <a:lnTo>
                    <a:pt x="4233911" y="1024427"/>
                  </a:lnTo>
                  <a:cubicBezTo>
                    <a:pt x="4237258" y="997832"/>
                    <a:pt x="4217297" y="977870"/>
                    <a:pt x="4190701" y="977870"/>
                  </a:cubicBezTo>
                  <a:lnTo>
                    <a:pt x="4190701" y="977870"/>
                  </a:lnTo>
                  <a:close/>
                  <a:moveTo>
                    <a:pt x="6655218" y="43150"/>
                  </a:moveTo>
                  <a:lnTo>
                    <a:pt x="6133054" y="43150"/>
                  </a:lnTo>
                  <a:cubicBezTo>
                    <a:pt x="6106459" y="43150"/>
                    <a:pt x="6086498" y="63112"/>
                    <a:pt x="6086498" y="89707"/>
                  </a:cubicBezTo>
                  <a:lnTo>
                    <a:pt x="6086498" y="1227209"/>
                  </a:lnTo>
                  <a:lnTo>
                    <a:pt x="5178492" y="59765"/>
                  </a:lnTo>
                  <a:cubicBezTo>
                    <a:pt x="5168512" y="49784"/>
                    <a:pt x="5155184" y="43150"/>
                    <a:pt x="5141916" y="43150"/>
                  </a:cubicBezTo>
                  <a:lnTo>
                    <a:pt x="4633020" y="43150"/>
                  </a:lnTo>
                  <a:cubicBezTo>
                    <a:pt x="4606425" y="43150"/>
                    <a:pt x="4586463" y="63112"/>
                    <a:pt x="4586463" y="89707"/>
                  </a:cubicBezTo>
                  <a:lnTo>
                    <a:pt x="4586463" y="2238308"/>
                  </a:lnTo>
                  <a:cubicBezTo>
                    <a:pt x="4586463" y="2264904"/>
                    <a:pt x="4606425" y="2284865"/>
                    <a:pt x="4633020" y="2284865"/>
                  </a:cubicBezTo>
                  <a:lnTo>
                    <a:pt x="5155184" y="2284865"/>
                  </a:lnTo>
                  <a:cubicBezTo>
                    <a:pt x="5181780" y="2284865"/>
                    <a:pt x="5201741" y="2264904"/>
                    <a:pt x="5201741" y="2238308"/>
                  </a:cubicBezTo>
                  <a:lnTo>
                    <a:pt x="5201741" y="1054250"/>
                  </a:lnTo>
                  <a:lnTo>
                    <a:pt x="6146322" y="2268250"/>
                  </a:lnTo>
                  <a:cubicBezTo>
                    <a:pt x="6156303" y="2278231"/>
                    <a:pt x="6169630" y="2284865"/>
                    <a:pt x="6182898" y="2284865"/>
                  </a:cubicBezTo>
                  <a:lnTo>
                    <a:pt x="6658506" y="2284865"/>
                  </a:lnTo>
                  <a:cubicBezTo>
                    <a:pt x="6685101" y="2284865"/>
                    <a:pt x="6705063" y="2264904"/>
                    <a:pt x="6705063" y="2238308"/>
                  </a:cubicBezTo>
                  <a:lnTo>
                    <a:pt x="6705063" y="89767"/>
                  </a:lnTo>
                  <a:cubicBezTo>
                    <a:pt x="6701715" y="66458"/>
                    <a:pt x="6678467" y="43210"/>
                    <a:pt x="6655159" y="43210"/>
                  </a:cubicBezTo>
                  <a:lnTo>
                    <a:pt x="6655159" y="43210"/>
                  </a:lnTo>
                  <a:close/>
                  <a:moveTo>
                    <a:pt x="12488970" y="43150"/>
                  </a:moveTo>
                  <a:lnTo>
                    <a:pt x="10616423" y="43150"/>
                  </a:lnTo>
                  <a:cubicBezTo>
                    <a:pt x="10589828" y="43150"/>
                    <a:pt x="10569866" y="63112"/>
                    <a:pt x="10569866" y="89707"/>
                  </a:cubicBezTo>
                  <a:lnTo>
                    <a:pt x="10569866" y="542066"/>
                  </a:lnTo>
                  <a:cubicBezTo>
                    <a:pt x="10569866" y="568661"/>
                    <a:pt x="10589828" y="588623"/>
                    <a:pt x="10616423" y="588623"/>
                  </a:cubicBezTo>
                  <a:lnTo>
                    <a:pt x="11241681" y="588623"/>
                  </a:lnTo>
                  <a:lnTo>
                    <a:pt x="11241681" y="2241655"/>
                  </a:lnTo>
                  <a:cubicBezTo>
                    <a:pt x="11241681" y="2268250"/>
                    <a:pt x="11261643" y="2288212"/>
                    <a:pt x="11288238" y="2288212"/>
                  </a:cubicBezTo>
                  <a:lnTo>
                    <a:pt x="11817096" y="2288212"/>
                  </a:lnTo>
                  <a:cubicBezTo>
                    <a:pt x="11843691" y="2288212"/>
                    <a:pt x="11863653" y="2268250"/>
                    <a:pt x="11863653" y="2241655"/>
                  </a:cubicBezTo>
                  <a:lnTo>
                    <a:pt x="11863653" y="595316"/>
                  </a:lnTo>
                  <a:cubicBezTo>
                    <a:pt x="11863653" y="591970"/>
                    <a:pt x="11867000" y="588682"/>
                    <a:pt x="11870287" y="588682"/>
                  </a:cubicBezTo>
                  <a:lnTo>
                    <a:pt x="12488911" y="588682"/>
                  </a:lnTo>
                  <a:cubicBezTo>
                    <a:pt x="12515506" y="588682"/>
                    <a:pt x="12535468" y="568721"/>
                    <a:pt x="12535468" y="542126"/>
                  </a:cubicBezTo>
                  <a:lnTo>
                    <a:pt x="12535468" y="89767"/>
                  </a:lnTo>
                  <a:cubicBezTo>
                    <a:pt x="12535468" y="66458"/>
                    <a:pt x="12515506" y="43210"/>
                    <a:pt x="12488911" y="43210"/>
                  </a:cubicBezTo>
                  <a:close/>
                  <a:moveTo>
                    <a:pt x="14580974" y="1759354"/>
                  </a:moveTo>
                  <a:lnTo>
                    <a:pt x="13423512" y="1759354"/>
                  </a:lnTo>
                  <a:lnTo>
                    <a:pt x="13423512" y="1403455"/>
                  </a:lnTo>
                  <a:lnTo>
                    <a:pt x="14454573" y="1403455"/>
                  </a:lnTo>
                  <a:cubicBezTo>
                    <a:pt x="14481168" y="1403455"/>
                    <a:pt x="14501130" y="1383494"/>
                    <a:pt x="14501130" y="1356898"/>
                  </a:cubicBezTo>
                  <a:lnTo>
                    <a:pt x="14501130" y="961136"/>
                  </a:lnTo>
                  <a:cubicBezTo>
                    <a:pt x="14501130" y="934541"/>
                    <a:pt x="14481168" y="914579"/>
                    <a:pt x="14454573" y="914579"/>
                  </a:cubicBezTo>
                  <a:lnTo>
                    <a:pt x="13423512" y="914579"/>
                  </a:lnTo>
                  <a:lnTo>
                    <a:pt x="13423512" y="575355"/>
                  </a:lnTo>
                  <a:lnTo>
                    <a:pt x="14564300" y="575355"/>
                  </a:lnTo>
                  <a:cubicBezTo>
                    <a:pt x="14590895" y="575355"/>
                    <a:pt x="14610857" y="555393"/>
                    <a:pt x="14610857" y="528798"/>
                  </a:cubicBezTo>
                  <a:lnTo>
                    <a:pt x="14610857" y="93113"/>
                  </a:lnTo>
                  <a:cubicBezTo>
                    <a:pt x="14610857" y="66518"/>
                    <a:pt x="14590895" y="46557"/>
                    <a:pt x="14564300" y="46557"/>
                  </a:cubicBezTo>
                  <a:lnTo>
                    <a:pt x="12854730" y="46557"/>
                  </a:lnTo>
                  <a:cubicBezTo>
                    <a:pt x="12828135" y="46557"/>
                    <a:pt x="12808175" y="66518"/>
                    <a:pt x="12808175" y="93113"/>
                  </a:cubicBezTo>
                  <a:lnTo>
                    <a:pt x="12808175" y="2241715"/>
                  </a:lnTo>
                  <a:cubicBezTo>
                    <a:pt x="12808175" y="2268310"/>
                    <a:pt x="12828135" y="2288271"/>
                    <a:pt x="12854730" y="2288271"/>
                  </a:cubicBezTo>
                  <a:lnTo>
                    <a:pt x="14580915" y="2288271"/>
                  </a:lnTo>
                  <a:cubicBezTo>
                    <a:pt x="14607510" y="2288271"/>
                    <a:pt x="14627472" y="2268310"/>
                    <a:pt x="14627472" y="2241715"/>
                  </a:cubicBezTo>
                  <a:lnTo>
                    <a:pt x="14627472" y="1806030"/>
                  </a:lnTo>
                  <a:cubicBezTo>
                    <a:pt x="14627472" y="1779435"/>
                    <a:pt x="14607510" y="1759473"/>
                    <a:pt x="14580915" y="1759473"/>
                  </a:cubicBezTo>
                  <a:lnTo>
                    <a:pt x="14580915" y="1759473"/>
                  </a:lnTo>
                  <a:close/>
                </a:path>
              </a:pathLst>
            </a:custGeom>
            <a:solidFill>
              <a:srgbClr val="FFFFFF"/>
            </a:solidFill>
            <a:ln w="5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endParaRPr>
            </a:p>
          </p:txBody>
        </p:sp>
        <p:sp>
          <p:nvSpPr>
            <p:cNvPr id="25" name="Freeform: Shape 5">
              <a:extLst>
                <a:ext uri="{FF2B5EF4-FFF2-40B4-BE49-F238E27FC236}">
                  <a16:creationId xmlns:a16="http://schemas.microsoft.com/office/drawing/2014/main" id="{6F48F526-9EF1-CCD6-2302-5620FEA3F11B}"/>
                </a:ext>
              </a:extLst>
            </p:cNvPr>
            <p:cNvSpPr/>
            <p:nvPr/>
          </p:nvSpPr>
          <p:spPr>
            <a:xfrm>
              <a:off x="7109518" y="3145982"/>
              <a:ext cx="3100032" cy="2738689"/>
            </a:xfrm>
            <a:custGeom>
              <a:avLst/>
              <a:gdLst>
                <a:gd name="connsiteX0" fmla="*/ 3094528 w 3100032"/>
                <a:gd name="connsiteY0" fmla="*/ 496915 h 2738689"/>
                <a:gd name="connsiteX1" fmla="*/ 2821822 w 3100032"/>
                <a:gd name="connsiteY1" fmla="*/ 21308 h 2738689"/>
                <a:gd name="connsiteX2" fmla="*/ 2771919 w 3100032"/>
                <a:gd name="connsiteY2" fmla="*/ 7980 h 2738689"/>
                <a:gd name="connsiteX3" fmla="*/ 1544650 w 3100032"/>
                <a:gd name="connsiteY3" fmla="*/ 716431 h 2738689"/>
                <a:gd name="connsiteX4" fmla="*/ 333996 w 3100032"/>
                <a:gd name="connsiteY4" fmla="*/ 4693 h 2738689"/>
                <a:gd name="connsiteX5" fmla="*/ 284093 w 3100032"/>
                <a:gd name="connsiteY5" fmla="*/ 18021 h 2738689"/>
                <a:gd name="connsiteX6" fmla="*/ 4693 w 3100032"/>
                <a:gd name="connsiteY6" fmla="*/ 493628 h 2738689"/>
                <a:gd name="connsiteX7" fmla="*/ 18020 w 3100032"/>
                <a:gd name="connsiteY7" fmla="*/ 543532 h 2738689"/>
                <a:gd name="connsiteX8" fmla="*/ 1242002 w 3100032"/>
                <a:gd name="connsiteY8" fmla="*/ 1261963 h 2738689"/>
                <a:gd name="connsiteX9" fmla="*/ 1242002 w 3100032"/>
                <a:gd name="connsiteY9" fmla="*/ 2702114 h 2738689"/>
                <a:gd name="connsiteX10" fmla="*/ 1278578 w 3100032"/>
                <a:gd name="connsiteY10" fmla="*/ 2738690 h 2738689"/>
                <a:gd name="connsiteX11" fmla="*/ 1820703 w 3100032"/>
                <a:gd name="connsiteY11" fmla="*/ 2738690 h 2738689"/>
                <a:gd name="connsiteX12" fmla="*/ 1857279 w 3100032"/>
                <a:gd name="connsiteY12" fmla="*/ 2702114 h 2738689"/>
                <a:gd name="connsiteX13" fmla="*/ 1857279 w 3100032"/>
                <a:gd name="connsiteY13" fmla="*/ 1255329 h 2738689"/>
                <a:gd name="connsiteX14" fmla="*/ 3081261 w 3100032"/>
                <a:gd name="connsiteY14" fmla="*/ 546878 h 2738689"/>
                <a:gd name="connsiteX15" fmla="*/ 3094588 w 3100032"/>
                <a:gd name="connsiteY15" fmla="*/ 496975 h 2738689"/>
                <a:gd name="connsiteX16" fmla="*/ 3094588 w 3100032"/>
                <a:gd name="connsiteY16" fmla="*/ 496975 h 2738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00032" h="2738689">
                  <a:moveTo>
                    <a:pt x="3094528" y="496915"/>
                  </a:moveTo>
                  <a:lnTo>
                    <a:pt x="2821822" y="21308"/>
                  </a:lnTo>
                  <a:cubicBezTo>
                    <a:pt x="2811841" y="4693"/>
                    <a:pt x="2788533" y="-2001"/>
                    <a:pt x="2771919" y="7980"/>
                  </a:cubicBezTo>
                  <a:lnTo>
                    <a:pt x="1544650" y="716431"/>
                  </a:lnTo>
                  <a:lnTo>
                    <a:pt x="333996" y="4693"/>
                  </a:lnTo>
                  <a:cubicBezTo>
                    <a:pt x="317382" y="-5288"/>
                    <a:pt x="294074" y="1346"/>
                    <a:pt x="284093" y="18021"/>
                  </a:cubicBezTo>
                  <a:lnTo>
                    <a:pt x="4693" y="493628"/>
                  </a:lnTo>
                  <a:cubicBezTo>
                    <a:pt x="-5288" y="510243"/>
                    <a:pt x="1347" y="533551"/>
                    <a:pt x="18020" y="543532"/>
                  </a:cubicBezTo>
                  <a:lnTo>
                    <a:pt x="1242002" y="1261963"/>
                  </a:lnTo>
                  <a:lnTo>
                    <a:pt x="1242002" y="2702114"/>
                  </a:lnTo>
                  <a:cubicBezTo>
                    <a:pt x="1242002" y="2722075"/>
                    <a:pt x="1258617" y="2738690"/>
                    <a:pt x="1278578" y="2738690"/>
                  </a:cubicBezTo>
                  <a:lnTo>
                    <a:pt x="1820703" y="2738690"/>
                  </a:lnTo>
                  <a:cubicBezTo>
                    <a:pt x="1840664" y="2738690"/>
                    <a:pt x="1857279" y="2722075"/>
                    <a:pt x="1857279" y="2702114"/>
                  </a:cubicBezTo>
                  <a:lnTo>
                    <a:pt x="1857279" y="1255329"/>
                  </a:lnTo>
                  <a:lnTo>
                    <a:pt x="3081261" y="546878"/>
                  </a:lnTo>
                  <a:cubicBezTo>
                    <a:pt x="3101222" y="536898"/>
                    <a:pt x="3104569" y="513590"/>
                    <a:pt x="3094588" y="496975"/>
                  </a:cubicBezTo>
                  <a:lnTo>
                    <a:pt x="3094588" y="496975"/>
                  </a:lnTo>
                  <a:close/>
                </a:path>
              </a:pathLst>
            </a:custGeom>
            <a:noFill/>
            <a:ln w="5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endParaRPr>
            </a:p>
          </p:txBody>
        </p:sp>
        <p:sp>
          <p:nvSpPr>
            <p:cNvPr id="26" name="Freeform: Shape 12">
              <a:extLst>
                <a:ext uri="{FF2B5EF4-FFF2-40B4-BE49-F238E27FC236}">
                  <a16:creationId xmlns:a16="http://schemas.microsoft.com/office/drawing/2014/main" id="{A1032921-7A8B-0647-1A13-262683EBA058}"/>
                </a:ext>
              </a:extLst>
            </p:cNvPr>
            <p:cNvSpPr/>
            <p:nvPr/>
          </p:nvSpPr>
          <p:spPr>
            <a:xfrm>
              <a:off x="6959880" y="2345764"/>
              <a:ext cx="3390642" cy="2991362"/>
            </a:xfrm>
            <a:custGeom>
              <a:avLst/>
              <a:gdLst>
                <a:gd name="connsiteX0" fmla="*/ 889377 w 3390642"/>
                <a:gd name="connsiteY0" fmla="*/ 2248349 h 2991362"/>
                <a:gd name="connsiteX1" fmla="*/ 836187 w 3390642"/>
                <a:gd name="connsiteY1" fmla="*/ 2235021 h 2991362"/>
                <a:gd name="connsiteX2" fmla="*/ 18008 w 3390642"/>
                <a:gd name="connsiteY2" fmla="*/ 2720609 h 2991362"/>
                <a:gd name="connsiteX3" fmla="*/ 4680 w 3390642"/>
                <a:gd name="connsiteY3" fmla="*/ 2773800 h 2991362"/>
                <a:gd name="connsiteX4" fmla="*/ 121102 w 3390642"/>
                <a:gd name="connsiteY4" fmla="*/ 2973354 h 2991362"/>
                <a:gd name="connsiteX5" fmla="*/ 174292 w 3390642"/>
                <a:gd name="connsiteY5" fmla="*/ 2986682 h 2991362"/>
                <a:gd name="connsiteX6" fmla="*/ 992471 w 3390642"/>
                <a:gd name="connsiteY6" fmla="*/ 2501094 h 2991362"/>
                <a:gd name="connsiteX7" fmla="*/ 1005799 w 3390642"/>
                <a:gd name="connsiteY7" fmla="*/ 2447903 h 2991362"/>
                <a:gd name="connsiteX8" fmla="*/ 889377 w 3390642"/>
                <a:gd name="connsiteY8" fmla="*/ 2248349 h 2991362"/>
                <a:gd name="connsiteX9" fmla="*/ 1823978 w 3390642"/>
                <a:gd name="connsiteY9" fmla="*/ 0 h 2991362"/>
                <a:gd name="connsiteX10" fmla="*/ 1554559 w 3390642"/>
                <a:gd name="connsiteY10" fmla="*/ 3347 h 2991362"/>
                <a:gd name="connsiteX11" fmla="*/ 1537944 w 3390642"/>
                <a:gd name="connsiteY11" fmla="*/ 23308 h 2991362"/>
                <a:gd name="connsiteX12" fmla="*/ 1541290 w 3390642"/>
                <a:gd name="connsiteY12" fmla="*/ 1011099 h 2991362"/>
                <a:gd name="connsiteX13" fmla="*/ 1561252 w 3390642"/>
                <a:gd name="connsiteY13" fmla="*/ 1027714 h 2991362"/>
                <a:gd name="connsiteX14" fmla="*/ 1830671 w 3390642"/>
                <a:gd name="connsiteY14" fmla="*/ 1027714 h 2991362"/>
                <a:gd name="connsiteX15" fmla="*/ 1847286 w 3390642"/>
                <a:gd name="connsiteY15" fmla="*/ 1007753 h 2991362"/>
                <a:gd name="connsiteX16" fmla="*/ 1843939 w 3390642"/>
                <a:gd name="connsiteY16" fmla="*/ 19961 h 2991362"/>
                <a:gd name="connsiteX17" fmla="*/ 1823978 w 3390642"/>
                <a:gd name="connsiteY17" fmla="*/ 0 h 2991362"/>
                <a:gd name="connsiteX18" fmla="*/ 1823978 w 3390642"/>
                <a:gd name="connsiteY18" fmla="*/ 0 h 2991362"/>
                <a:gd name="connsiteX19" fmla="*/ 3380549 w 3390642"/>
                <a:gd name="connsiteY19" fmla="*/ 2667419 h 2991362"/>
                <a:gd name="connsiteX20" fmla="*/ 2519101 w 3390642"/>
                <a:gd name="connsiteY20" fmla="*/ 2185177 h 2991362"/>
                <a:gd name="connsiteX21" fmla="*/ 2495793 w 3390642"/>
                <a:gd name="connsiteY21" fmla="*/ 2191811 h 2991362"/>
                <a:gd name="connsiteX22" fmla="*/ 2362757 w 3390642"/>
                <a:gd name="connsiteY22" fmla="*/ 2427942 h 2991362"/>
                <a:gd name="connsiteX23" fmla="*/ 2369391 w 3390642"/>
                <a:gd name="connsiteY23" fmla="*/ 2451250 h 2991362"/>
                <a:gd name="connsiteX24" fmla="*/ 3230839 w 3390642"/>
                <a:gd name="connsiteY24" fmla="*/ 2933491 h 2991362"/>
                <a:gd name="connsiteX25" fmla="*/ 3254148 w 3390642"/>
                <a:gd name="connsiteY25" fmla="*/ 2926857 h 2991362"/>
                <a:gd name="connsiteX26" fmla="*/ 3387184 w 3390642"/>
                <a:gd name="connsiteY26" fmla="*/ 2690727 h 2991362"/>
                <a:gd name="connsiteX27" fmla="*/ 3380549 w 3390642"/>
                <a:gd name="connsiteY27" fmla="*/ 2667419 h 299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390642" h="2991362">
                  <a:moveTo>
                    <a:pt x="889377" y="2248349"/>
                  </a:moveTo>
                  <a:cubicBezTo>
                    <a:pt x="879396" y="2231734"/>
                    <a:pt x="856089" y="2225040"/>
                    <a:pt x="836187" y="2235021"/>
                  </a:cubicBezTo>
                  <a:lnTo>
                    <a:pt x="18008" y="2720609"/>
                  </a:lnTo>
                  <a:cubicBezTo>
                    <a:pt x="1393" y="2730590"/>
                    <a:pt x="-5300" y="2753898"/>
                    <a:pt x="4680" y="2773800"/>
                  </a:cubicBezTo>
                  <a:lnTo>
                    <a:pt x="121102" y="2973354"/>
                  </a:lnTo>
                  <a:cubicBezTo>
                    <a:pt x="131083" y="2989969"/>
                    <a:pt x="154391" y="2996663"/>
                    <a:pt x="174292" y="2986682"/>
                  </a:cubicBezTo>
                  <a:lnTo>
                    <a:pt x="992471" y="2501094"/>
                  </a:lnTo>
                  <a:cubicBezTo>
                    <a:pt x="1009086" y="2491113"/>
                    <a:pt x="1015780" y="2467805"/>
                    <a:pt x="1005799" y="2447903"/>
                  </a:cubicBezTo>
                  <a:lnTo>
                    <a:pt x="889377" y="2248349"/>
                  </a:lnTo>
                  <a:close/>
                  <a:moveTo>
                    <a:pt x="1823978" y="0"/>
                  </a:moveTo>
                  <a:lnTo>
                    <a:pt x="1554559" y="3347"/>
                  </a:lnTo>
                  <a:cubicBezTo>
                    <a:pt x="1544578" y="3347"/>
                    <a:pt x="1537944" y="9981"/>
                    <a:pt x="1537944" y="23308"/>
                  </a:cubicBezTo>
                  <a:lnTo>
                    <a:pt x="1541290" y="1011099"/>
                  </a:lnTo>
                  <a:cubicBezTo>
                    <a:pt x="1541290" y="1021080"/>
                    <a:pt x="1547925" y="1027714"/>
                    <a:pt x="1561252" y="1027714"/>
                  </a:cubicBezTo>
                  <a:lnTo>
                    <a:pt x="1830671" y="1027714"/>
                  </a:lnTo>
                  <a:cubicBezTo>
                    <a:pt x="1840652" y="1027714"/>
                    <a:pt x="1847286" y="1021080"/>
                    <a:pt x="1847286" y="1007753"/>
                  </a:cubicBezTo>
                  <a:lnTo>
                    <a:pt x="1843939" y="19961"/>
                  </a:lnTo>
                  <a:cubicBezTo>
                    <a:pt x="1843939" y="9981"/>
                    <a:pt x="1833959" y="0"/>
                    <a:pt x="1823978" y="0"/>
                  </a:cubicBezTo>
                  <a:lnTo>
                    <a:pt x="1823978" y="0"/>
                  </a:lnTo>
                  <a:close/>
                  <a:moveTo>
                    <a:pt x="3380549" y="2667419"/>
                  </a:moveTo>
                  <a:lnTo>
                    <a:pt x="2519101" y="2185177"/>
                  </a:lnTo>
                  <a:cubicBezTo>
                    <a:pt x="2509121" y="2181831"/>
                    <a:pt x="2499140" y="2181831"/>
                    <a:pt x="2495793" y="2191811"/>
                  </a:cubicBezTo>
                  <a:lnTo>
                    <a:pt x="2362757" y="2427942"/>
                  </a:lnTo>
                  <a:cubicBezTo>
                    <a:pt x="2359410" y="2437922"/>
                    <a:pt x="2359410" y="2447903"/>
                    <a:pt x="2369391" y="2451250"/>
                  </a:cubicBezTo>
                  <a:lnTo>
                    <a:pt x="3230839" y="2933491"/>
                  </a:lnTo>
                  <a:cubicBezTo>
                    <a:pt x="3240820" y="2936838"/>
                    <a:pt x="3250800" y="2936838"/>
                    <a:pt x="3254148" y="2926857"/>
                  </a:cubicBezTo>
                  <a:lnTo>
                    <a:pt x="3387184" y="2690727"/>
                  </a:lnTo>
                  <a:cubicBezTo>
                    <a:pt x="3393818" y="2684093"/>
                    <a:pt x="3390530" y="2670766"/>
                    <a:pt x="3380549" y="2667419"/>
                  </a:cubicBezTo>
                  <a:close/>
                </a:path>
              </a:pathLst>
            </a:custGeom>
            <a:solidFill>
              <a:srgbClr val="0BC5BA"/>
            </a:solidFill>
            <a:ln w="5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endParaRPr>
            </a:p>
          </p:txBody>
        </p:sp>
        <p:sp>
          <p:nvSpPr>
            <p:cNvPr id="27" name="Freeform: Shape 13">
              <a:extLst>
                <a:ext uri="{FF2B5EF4-FFF2-40B4-BE49-F238E27FC236}">
                  <a16:creationId xmlns:a16="http://schemas.microsoft.com/office/drawing/2014/main" id="{F36AA225-63EB-CB9B-6967-031EA0D0697C}"/>
                </a:ext>
              </a:extLst>
            </p:cNvPr>
            <p:cNvSpPr/>
            <p:nvPr/>
          </p:nvSpPr>
          <p:spPr>
            <a:xfrm>
              <a:off x="7109518" y="3132654"/>
              <a:ext cx="3099268" cy="2738689"/>
            </a:xfrm>
            <a:custGeom>
              <a:avLst/>
              <a:gdLst>
                <a:gd name="connsiteX0" fmla="*/ 3094528 w 3099268"/>
                <a:gd name="connsiteY0" fmla="*/ 496915 h 2738689"/>
                <a:gd name="connsiteX1" fmla="*/ 2821822 w 3099268"/>
                <a:gd name="connsiteY1" fmla="*/ 21307 h 2738689"/>
                <a:gd name="connsiteX2" fmla="*/ 2771919 w 3099268"/>
                <a:gd name="connsiteY2" fmla="*/ 7980 h 2738689"/>
                <a:gd name="connsiteX3" fmla="*/ 1544650 w 3099268"/>
                <a:gd name="connsiteY3" fmla="*/ 716431 h 2738689"/>
                <a:gd name="connsiteX4" fmla="*/ 333996 w 3099268"/>
                <a:gd name="connsiteY4" fmla="*/ 4693 h 2738689"/>
                <a:gd name="connsiteX5" fmla="*/ 284093 w 3099268"/>
                <a:gd name="connsiteY5" fmla="*/ 18020 h 2738689"/>
                <a:gd name="connsiteX6" fmla="*/ 4693 w 3099268"/>
                <a:gd name="connsiteY6" fmla="*/ 493628 h 2738689"/>
                <a:gd name="connsiteX7" fmla="*/ 18020 w 3099268"/>
                <a:gd name="connsiteY7" fmla="*/ 543532 h 2738689"/>
                <a:gd name="connsiteX8" fmla="*/ 1242002 w 3099268"/>
                <a:gd name="connsiteY8" fmla="*/ 1261963 h 2738689"/>
                <a:gd name="connsiteX9" fmla="*/ 1242002 w 3099268"/>
                <a:gd name="connsiteY9" fmla="*/ 2702113 h 2738689"/>
                <a:gd name="connsiteX10" fmla="*/ 1278578 w 3099268"/>
                <a:gd name="connsiteY10" fmla="*/ 2738689 h 2738689"/>
                <a:gd name="connsiteX11" fmla="*/ 1820703 w 3099268"/>
                <a:gd name="connsiteY11" fmla="*/ 2738689 h 2738689"/>
                <a:gd name="connsiteX12" fmla="*/ 1857279 w 3099268"/>
                <a:gd name="connsiteY12" fmla="*/ 2702113 h 2738689"/>
                <a:gd name="connsiteX13" fmla="*/ 1857279 w 3099268"/>
                <a:gd name="connsiteY13" fmla="*/ 1255329 h 2738689"/>
                <a:gd name="connsiteX14" fmla="*/ 3081261 w 3099268"/>
                <a:gd name="connsiteY14" fmla="*/ 546878 h 2738689"/>
                <a:gd name="connsiteX15" fmla="*/ 3094588 w 3099268"/>
                <a:gd name="connsiteY15" fmla="*/ 496975 h 2738689"/>
                <a:gd name="connsiteX16" fmla="*/ 3094588 w 3099268"/>
                <a:gd name="connsiteY16" fmla="*/ 496975 h 2738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99268" h="2738689">
                  <a:moveTo>
                    <a:pt x="3094528" y="496915"/>
                  </a:moveTo>
                  <a:lnTo>
                    <a:pt x="2821822" y="21307"/>
                  </a:lnTo>
                  <a:cubicBezTo>
                    <a:pt x="2811841" y="4693"/>
                    <a:pt x="2788533" y="-2001"/>
                    <a:pt x="2771919" y="7980"/>
                  </a:cubicBezTo>
                  <a:lnTo>
                    <a:pt x="1544650" y="716431"/>
                  </a:lnTo>
                  <a:lnTo>
                    <a:pt x="333996" y="4693"/>
                  </a:lnTo>
                  <a:cubicBezTo>
                    <a:pt x="317382" y="-5288"/>
                    <a:pt x="294074" y="1346"/>
                    <a:pt x="284093" y="18020"/>
                  </a:cubicBezTo>
                  <a:lnTo>
                    <a:pt x="4693" y="493628"/>
                  </a:lnTo>
                  <a:cubicBezTo>
                    <a:pt x="-5288" y="510243"/>
                    <a:pt x="1347" y="533551"/>
                    <a:pt x="18020" y="543532"/>
                  </a:cubicBezTo>
                  <a:lnTo>
                    <a:pt x="1242002" y="1261963"/>
                  </a:lnTo>
                  <a:lnTo>
                    <a:pt x="1242002" y="2702113"/>
                  </a:lnTo>
                  <a:cubicBezTo>
                    <a:pt x="1242002" y="2722075"/>
                    <a:pt x="1258617" y="2738689"/>
                    <a:pt x="1278578" y="2738689"/>
                  </a:cubicBezTo>
                  <a:lnTo>
                    <a:pt x="1820703" y="2738689"/>
                  </a:lnTo>
                  <a:cubicBezTo>
                    <a:pt x="1840664" y="2738689"/>
                    <a:pt x="1857279" y="2722075"/>
                    <a:pt x="1857279" y="2702113"/>
                  </a:cubicBezTo>
                  <a:lnTo>
                    <a:pt x="1857279" y="1255329"/>
                  </a:lnTo>
                  <a:lnTo>
                    <a:pt x="3081261" y="546878"/>
                  </a:lnTo>
                  <a:cubicBezTo>
                    <a:pt x="3097876" y="536898"/>
                    <a:pt x="3104569" y="513590"/>
                    <a:pt x="3094588" y="496975"/>
                  </a:cubicBezTo>
                  <a:lnTo>
                    <a:pt x="3094588" y="496975"/>
                  </a:lnTo>
                  <a:close/>
                </a:path>
              </a:pathLst>
            </a:custGeom>
            <a:solidFill>
              <a:srgbClr val="FFFFFF"/>
            </a:solidFill>
            <a:ln w="597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</a:endParaRPr>
            </a:p>
          </p:txBody>
        </p:sp>
      </p:grpSp>
      <p:sp>
        <p:nvSpPr>
          <p:cNvPr id="31" name="Title 30">
            <a:extLst>
              <a:ext uri="{FF2B5EF4-FFF2-40B4-BE49-F238E27FC236}">
                <a16:creationId xmlns:a16="http://schemas.microsoft.com/office/drawing/2014/main" id="{56BF9935-7B3A-D4CA-6DBF-6568A5843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88081"/>
            <a:ext cx="10515600" cy="718658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390C3DE-4253-A4ED-D108-97AC95719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3785678"/>
            <a:ext cx="10515599" cy="7269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Avenir Book" panose="02000503020000020003" pitchFamily="2" charset="0"/>
              </a:defRPr>
            </a:lvl1pPr>
            <a:lvl2pPr marL="457303" indent="0"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2pPr>
            <a:lvl3pPr marL="914606" indent="0"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3pPr>
            <a:lvl4pPr marL="1371910" indent="0"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4pPr>
            <a:lvl5pPr marL="1829213" indent="0"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en-US"/>
              <a:t>Date, Speaker, Or </a:t>
            </a:r>
            <a:r>
              <a:rPr lang="en-US" err="1"/>
              <a:t>Subheader</a:t>
            </a:r>
            <a:endParaRPr lang="en-US"/>
          </a:p>
        </p:txBody>
      </p:sp>
      <p:sp>
        <p:nvSpPr>
          <p:cNvPr id="2" name="ConfidentialInternal">
            <a:extLst>
              <a:ext uri="{FF2B5EF4-FFF2-40B4-BE49-F238E27FC236}">
                <a16:creationId xmlns:a16="http://schemas.microsoft.com/office/drawing/2014/main" id="{95C6C933-461C-167E-200A-4EDEEAD03E15}"/>
              </a:ext>
            </a:extLst>
          </p:cNvPr>
          <p:cNvSpPr txBox="1"/>
          <p:nvPr userDrawn="1"/>
        </p:nvSpPr>
        <p:spPr>
          <a:xfrm>
            <a:off x="1745674" y="6503915"/>
            <a:ext cx="8700655" cy="161365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751" cap="all" spc="236">
                <a:solidFill>
                  <a:srgbClr val="FFFFFF"/>
                </a:solidFill>
                <a:latin typeface="Avenir Book" panose="02000503020000020003" pitchFamily="2" charset="0"/>
              </a:rPr>
              <a:t>@2025 Egnyte inc. | all rights reserved | confidential</a:t>
            </a:r>
          </a:p>
        </p:txBody>
      </p:sp>
    </p:spTree>
    <p:extLst>
      <p:ext uri="{BB962C8B-B14F-4D97-AF65-F5344CB8AC3E}">
        <p14:creationId xmlns:p14="http://schemas.microsoft.com/office/powerpoint/2010/main" val="3279230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ver Page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fidentialInternal">
            <a:extLst>
              <a:ext uri="{FF2B5EF4-FFF2-40B4-BE49-F238E27FC236}">
                <a16:creationId xmlns:a16="http://schemas.microsoft.com/office/drawing/2014/main" id="{B9FCC6DD-61CE-8032-8B1C-2099215EBEF3}"/>
              </a:ext>
            </a:extLst>
          </p:cNvPr>
          <p:cNvSpPr txBox="1"/>
          <p:nvPr/>
        </p:nvSpPr>
        <p:spPr>
          <a:xfrm>
            <a:off x="1745674" y="6503915"/>
            <a:ext cx="8700655" cy="161365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751" cap="all" spc="236">
                <a:solidFill>
                  <a:srgbClr val="FFFFFF"/>
                </a:solidFill>
                <a:latin typeface="Avenir Book" panose="02000503020000020003" pitchFamily="2" charset="0"/>
              </a:rPr>
              <a:t>@2025 Egnyte inc. | all rights reserved | confidential</a:t>
            </a:r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56BF9935-7B3A-D4CA-6DBF-6568A5843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861410"/>
            <a:ext cx="10515600" cy="806375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 sz="4800" b="1" i="0">
                <a:solidFill>
                  <a:schemeClr val="bg1"/>
                </a:solidFill>
                <a:latin typeface="Avenir Black" panose="02000503020000020003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390C3DE-4253-A4ED-D108-97AC95719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3754009"/>
            <a:ext cx="10515599" cy="7269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  <a:latin typeface="Avenir Book" panose="02000503020000020003" pitchFamily="2" charset="0"/>
              </a:defRPr>
            </a:lvl1pPr>
            <a:lvl2pPr marL="457303" indent="0"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2pPr>
            <a:lvl3pPr marL="914606" indent="0"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3pPr>
            <a:lvl4pPr marL="1371910" indent="0"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4pPr>
            <a:lvl5pPr marL="1829213" indent="0">
              <a:buNone/>
              <a:defRPr>
                <a:solidFill>
                  <a:schemeClr val="bg1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en-US"/>
              <a:t>Date, Speaker, Or </a:t>
            </a:r>
            <a:r>
              <a:rPr lang="en-US" err="1"/>
              <a:t>Subheader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77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Page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5EB4F6-0A0E-CD66-F660-ECBF8092F6C7}"/>
              </a:ext>
            </a:extLst>
          </p:cNvPr>
          <p:cNvSpPr txBox="1"/>
          <p:nvPr/>
        </p:nvSpPr>
        <p:spPr>
          <a:xfrm>
            <a:off x="7543869" y="6482414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chemeClr val="bg1">
                    <a:lumMod val="10000"/>
                  </a:schemeClr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|  All Rights Reserved | Confidential | </a:t>
            </a:r>
            <a:r>
              <a:rPr lang="en-US" sz="800" b="0" i="0" err="1">
                <a:solidFill>
                  <a:schemeClr val="bg1">
                    <a:lumMod val="10000"/>
                  </a:schemeClr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www.egnyte.com</a:t>
            </a:r>
            <a:endParaRPr lang="en-US" sz="800" b="0" i="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A994E48-233D-559C-ECF5-16223BFA9A55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FEF6D17-99A7-9CAF-86FF-F999A4B471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80490" y="6482414"/>
            <a:ext cx="555912" cy="13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8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Cover Page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5EB4F6-0A0E-CD66-F660-ECBF8092F6C7}"/>
              </a:ext>
            </a:extLst>
          </p:cNvPr>
          <p:cNvSpPr txBox="1"/>
          <p:nvPr/>
        </p:nvSpPr>
        <p:spPr>
          <a:xfrm>
            <a:off x="7543869" y="6482414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Confidential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www.egnyte.com</a:t>
            </a:r>
            <a:endParaRPr lang="en-US" sz="800" b="0" i="0">
              <a:solidFill>
                <a:srgbClr val="F7F9FC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55D63-BCE1-2A4B-4E43-83FFD53222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9373" y="6483926"/>
            <a:ext cx="638147" cy="15955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A994E48-233D-559C-ECF5-16223BFA9A55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4522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Page 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E5EB4F6-0A0E-CD66-F660-ECBF8092F6C7}"/>
              </a:ext>
            </a:extLst>
          </p:cNvPr>
          <p:cNvSpPr txBox="1"/>
          <p:nvPr/>
        </p:nvSpPr>
        <p:spPr>
          <a:xfrm>
            <a:off x="7543869" y="6482414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Confidential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www.egnyte.com</a:t>
            </a:r>
            <a:endParaRPr lang="en-US" sz="800" b="0" i="0">
              <a:solidFill>
                <a:srgbClr val="F7F9FC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55D63-BCE1-2A4B-4E43-83FFD53222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9373" y="6483926"/>
            <a:ext cx="638147" cy="15955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A994E48-233D-559C-ECF5-16223BFA9A55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343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ntent Slide (Ligh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31" y="1464531"/>
            <a:ext cx="11125339" cy="4788632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BD87979-C3A3-438E-B464-1FF201C32E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966" y="342904"/>
            <a:ext cx="11086071" cy="82319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ctr">
              <a:defRPr sz="3000" b="1" i="0">
                <a:solidFill>
                  <a:schemeClr val="tx2"/>
                </a:solidFill>
                <a:latin typeface="Avenir Blac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4DE516-3894-FF72-842E-B8ACAD0F3CED}"/>
              </a:ext>
            </a:extLst>
          </p:cNvPr>
          <p:cNvSpPr txBox="1"/>
          <p:nvPr userDrawn="1"/>
        </p:nvSpPr>
        <p:spPr>
          <a:xfrm>
            <a:off x="7543869" y="6482414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chemeClr val="bg1">
                    <a:lumMod val="10000"/>
                  </a:schemeClr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|  All Rights Reserved | Confidential | </a:t>
            </a:r>
            <a:r>
              <a:rPr lang="en-US" sz="800" b="0" i="0" err="1">
                <a:solidFill>
                  <a:schemeClr val="bg1">
                    <a:lumMod val="10000"/>
                  </a:schemeClr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www.egnyte.com</a:t>
            </a:r>
            <a:endParaRPr lang="en-US" sz="800" b="0" i="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A3C9AAC-086B-A56A-9498-763D6AE8CA3B}"/>
              </a:ext>
            </a:extLst>
          </p:cNvPr>
          <p:cNvCxnSpPr>
            <a:cxnSpLocks/>
          </p:cNvCxnSpPr>
          <p:nvPr userDrawn="1"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3659E68-D596-A593-DD90-CD52E72608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80490" y="6482414"/>
            <a:ext cx="555912" cy="13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854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t Slide (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13113C-1382-4DA4-00D8-94A08D59AA3E}"/>
              </a:ext>
            </a:extLst>
          </p:cNvPr>
          <p:cNvSpPr txBox="1"/>
          <p:nvPr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Confidential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www.egnyte.com</a:t>
            </a:r>
            <a:endParaRPr lang="en-US" sz="800" b="0" i="0">
              <a:solidFill>
                <a:srgbClr val="121F37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58EF0E-185D-2C20-B390-D88F401F5C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333" y="6523682"/>
            <a:ext cx="650233" cy="159557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E0FA9D9-9357-B668-B00E-F3E7277B34F8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rgbClr val="0BC5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304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Divider (Dark)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4147" y="1380632"/>
            <a:ext cx="6460919" cy="2852737"/>
          </a:xfrm>
          <a:prstGeom prst="rect">
            <a:avLst/>
          </a:prstGeom>
        </p:spPr>
        <p:txBody>
          <a:bodyPr anchor="b"/>
          <a:lstStyle>
            <a:lvl1pPr>
              <a:lnSpc>
                <a:spcPts val="5952"/>
              </a:lnSpc>
              <a:defRPr sz="6003" b="1" i="0">
                <a:solidFill>
                  <a:schemeClr val="tx2"/>
                </a:solidFill>
                <a:latin typeface="Avenir Blac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147" y="4311153"/>
            <a:ext cx="6460919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3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6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9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2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5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8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11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oogle Shape;25;p4">
            <a:extLst>
              <a:ext uri="{FF2B5EF4-FFF2-40B4-BE49-F238E27FC236}">
                <a16:creationId xmlns:a16="http://schemas.microsoft.com/office/drawing/2014/main" id="{F238B499-2F60-864A-BE94-F1366F0B5BA9}"/>
              </a:ext>
            </a:extLst>
          </p:cNvPr>
          <p:cNvPicPr preferRelativeResize="0"/>
          <p:nvPr/>
        </p:nvPicPr>
        <p:blipFill>
          <a:blip r:embed="rId2"/>
          <a:srcRect/>
          <a:stretch/>
        </p:blipFill>
        <p:spPr>
          <a:xfrm>
            <a:off x="11091722" y="6445131"/>
            <a:ext cx="899735" cy="22496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832AE3-3409-25B5-27BE-A0D17E4491CB}"/>
              </a:ext>
            </a:extLst>
          </p:cNvPr>
          <p:cNvSpPr txBox="1"/>
          <p:nvPr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Confidential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www.egnyte.com</a:t>
            </a:r>
            <a:endParaRPr lang="en-US" sz="800" b="0" i="0">
              <a:solidFill>
                <a:srgbClr val="121F37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348936-F154-1B71-C0FB-0F3AFF09CB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333" y="6523682"/>
            <a:ext cx="650233" cy="15955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A2B2EB-7885-3F3F-6B8B-EFC41358D08E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rgbClr val="0BC5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231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Divider (Dark)">
    <p:bg>
      <p:bgPr>
        <a:solidFill>
          <a:srgbClr val="121F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149" y="4311153"/>
            <a:ext cx="6836428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3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6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9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2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5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8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11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DEB5C0C-741B-5411-C5E5-AE9425DB6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149" y="1380632"/>
            <a:ext cx="6836428" cy="2852737"/>
          </a:xfrm>
          <a:prstGeom prst="rect">
            <a:avLst/>
          </a:prstGeom>
        </p:spPr>
        <p:txBody>
          <a:bodyPr anchor="b"/>
          <a:lstStyle>
            <a:lvl1pPr>
              <a:lnSpc>
                <a:spcPts val="5952"/>
              </a:lnSpc>
              <a:defRPr sz="6003" b="1" i="0">
                <a:solidFill>
                  <a:srgbClr val="0BC5BA"/>
                </a:solidFill>
                <a:latin typeface="Avenir Blac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146A3C-8FB5-98AD-080D-17E14EFC94A5}"/>
              </a:ext>
            </a:extLst>
          </p:cNvPr>
          <p:cNvSpPr txBox="1"/>
          <p:nvPr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Confidential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www.egnyte.com</a:t>
            </a:r>
            <a:endParaRPr lang="en-US" sz="800" b="0" i="0">
              <a:solidFill>
                <a:srgbClr val="F7F9FC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7CE3B-94AD-4011-9C84-42A5993CFA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9373" y="6523682"/>
            <a:ext cx="638147" cy="15955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D735F1-54A5-93BF-B89F-B0D07BF1173B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rgbClr val="0BC5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6151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Divider (Light)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649829-D2C6-8906-3F2A-5D017CCB374E}"/>
              </a:ext>
            </a:extLst>
          </p:cNvPr>
          <p:cNvSpPr/>
          <p:nvPr/>
        </p:nvSpPr>
        <p:spPr>
          <a:xfrm>
            <a:off x="0" y="5113421"/>
            <a:ext cx="12192000" cy="1744579"/>
          </a:xfrm>
          <a:prstGeom prst="rect">
            <a:avLst/>
          </a:prstGeom>
          <a:solidFill>
            <a:srgbClr val="0BC5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7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174CF9-4B2B-D28B-256A-E3570B954DD4}"/>
              </a:ext>
            </a:extLst>
          </p:cNvPr>
          <p:cNvSpPr txBox="1"/>
          <p:nvPr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Confidential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www.egnyte.com</a:t>
            </a:r>
            <a:endParaRPr lang="en-US" sz="800" b="0" i="0">
              <a:solidFill>
                <a:srgbClr val="F7F9FC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D4A86F-A712-BF75-64C5-A54D6E16EE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9373" y="6523682"/>
            <a:ext cx="638147" cy="15955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3BC96C-C6F5-9128-869C-844248BDE21D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chemeClr val="bg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367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 Divider (Light)">
    <p:bg>
      <p:bgPr>
        <a:solidFill>
          <a:srgbClr val="121F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A00C611-25F9-F550-D496-A5FC6C99246D}"/>
              </a:ext>
            </a:extLst>
          </p:cNvPr>
          <p:cNvSpPr/>
          <p:nvPr/>
        </p:nvSpPr>
        <p:spPr>
          <a:xfrm>
            <a:off x="0" y="5113421"/>
            <a:ext cx="12192000" cy="1744579"/>
          </a:xfrm>
          <a:prstGeom prst="rect">
            <a:avLst/>
          </a:prstGeom>
          <a:solidFill>
            <a:srgbClr val="0BC5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37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15D7BD-1A49-B97A-91C8-96657DBE65F2}"/>
              </a:ext>
            </a:extLst>
          </p:cNvPr>
          <p:cNvSpPr txBox="1"/>
          <p:nvPr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Confidential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www.egnyte.com</a:t>
            </a:r>
            <a:endParaRPr lang="en-US" sz="800" b="0" i="0">
              <a:solidFill>
                <a:srgbClr val="F7F9FC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98FAC9-54B7-3565-E951-617531A43F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9373" y="6523682"/>
            <a:ext cx="638147" cy="15955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010F72-6982-AF69-8A33-B13C88614D64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chemeClr val="bg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883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7_Content Slide (2-Co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sz="3000" b="1" i="0">
                <a:solidFill>
                  <a:schemeClr val="tx2"/>
                </a:solidFill>
                <a:latin typeface="Avenir Blac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</a:defRPr>
            </a:lvl1pPr>
            <a:lvl2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</a:defRPr>
            </a:lvl2pPr>
            <a:lvl3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</a:defRPr>
            </a:lvl3pPr>
            <a:lvl4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</a:defRPr>
            </a:lvl4pPr>
            <a:lvl5pPr>
              <a:buClr>
                <a:schemeClr val="tx1"/>
              </a:buClr>
              <a:defRPr>
                <a:solidFill>
                  <a:schemeClr val="accent6"/>
                </a:solidFill>
                <a:latin typeface="Avenir Book" panose="02000503020000020003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133F44-7B26-348C-870A-23C5F04D62FB}"/>
              </a:ext>
            </a:extLst>
          </p:cNvPr>
          <p:cNvSpPr txBox="1"/>
          <p:nvPr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Confidential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www.egnyte.com</a:t>
            </a:r>
            <a:endParaRPr lang="en-US" sz="800" b="0" i="0">
              <a:solidFill>
                <a:srgbClr val="121F37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749ECC-0570-1C14-13F6-B326C7CE13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3333" y="6523682"/>
            <a:ext cx="650233" cy="15955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571B22-E9B9-F3C2-9C48-7CA5F7352515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rgbClr val="0BC5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98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39BAFD-492D-2E6E-0770-0CF09CAC3B25}"/>
              </a:ext>
            </a:extLst>
          </p:cNvPr>
          <p:cNvSpPr txBox="1"/>
          <p:nvPr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Confidential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www.egnyte.com</a:t>
            </a:r>
            <a:endParaRPr lang="en-US" sz="800" b="0" i="0">
              <a:solidFill>
                <a:srgbClr val="121F37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9EBD2B-CE76-5D20-52A8-68DA64DB9F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3333" y="6523682"/>
            <a:ext cx="650233" cy="159557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34A0D8A-A133-DAAF-2DEE-DDFA399FAE73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rgbClr val="0BC5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105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1758770"/>
            <a:ext cx="3932237" cy="10699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000" b="1" i="0">
                <a:solidFill>
                  <a:schemeClr val="tx2"/>
                </a:solidFill>
                <a:latin typeface="Avenir Blac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>
                <a:solidFill>
                  <a:schemeClr val="accent5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303" indent="0">
              <a:buNone/>
              <a:defRPr sz="2800"/>
            </a:lvl2pPr>
            <a:lvl3pPr marL="914606" indent="0">
              <a:buNone/>
              <a:defRPr sz="2400"/>
            </a:lvl3pPr>
            <a:lvl4pPr marL="1371910" indent="0">
              <a:buNone/>
              <a:defRPr sz="2000"/>
            </a:lvl4pPr>
            <a:lvl5pPr marL="1829210" indent="0">
              <a:buNone/>
              <a:defRPr sz="2000"/>
            </a:lvl5pPr>
            <a:lvl6pPr marL="2286515" indent="0">
              <a:buNone/>
              <a:defRPr sz="2000"/>
            </a:lvl6pPr>
            <a:lvl7pPr marL="2743817" indent="0">
              <a:buNone/>
              <a:defRPr sz="2000"/>
            </a:lvl7pPr>
            <a:lvl8pPr marL="3201120" indent="0">
              <a:buNone/>
              <a:defRPr sz="2000"/>
            </a:lvl8pPr>
            <a:lvl9pPr marL="3658423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896442"/>
            <a:ext cx="3932237" cy="20060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accent6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303" indent="0">
              <a:buNone/>
              <a:defRPr sz="1400"/>
            </a:lvl2pPr>
            <a:lvl3pPr marL="914606" indent="0">
              <a:buNone/>
              <a:defRPr sz="1200"/>
            </a:lvl3pPr>
            <a:lvl4pPr marL="1371910" indent="0">
              <a:buNone/>
              <a:defRPr sz="1000"/>
            </a:lvl4pPr>
            <a:lvl5pPr marL="1829210" indent="0">
              <a:buNone/>
              <a:defRPr sz="1000"/>
            </a:lvl5pPr>
            <a:lvl6pPr marL="2286515" indent="0">
              <a:buNone/>
              <a:defRPr sz="1000"/>
            </a:lvl6pPr>
            <a:lvl7pPr marL="2743817" indent="0">
              <a:buNone/>
              <a:defRPr sz="1000"/>
            </a:lvl7pPr>
            <a:lvl8pPr marL="3201120" indent="0">
              <a:buNone/>
              <a:defRPr sz="1000"/>
            </a:lvl8pPr>
            <a:lvl9pPr marL="365842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667CAE-4E69-7BD6-D144-C4C073F60F7A}"/>
              </a:ext>
            </a:extLst>
          </p:cNvPr>
          <p:cNvSpPr txBox="1"/>
          <p:nvPr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Confidential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www.egnyte.com</a:t>
            </a:r>
            <a:endParaRPr lang="en-US" sz="800" b="0" i="0">
              <a:solidFill>
                <a:srgbClr val="121F37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49F50E6-AD99-2C57-6AF4-D5C4C81D24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3333" y="6523682"/>
            <a:ext cx="650233" cy="159557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9831DF4-9326-72D6-C768-135F5F56BFBE}"/>
              </a:ext>
            </a:extLst>
          </p:cNvPr>
          <p:cNvCxnSpPr>
            <a:cxnSpLocks/>
          </p:cNvCxnSpPr>
          <p:nvPr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rgbClr val="0BC5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30422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Page A">
  <p:cSld name="3_Cover Page 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5"/>
          <p:cNvSpPr txBox="1">
            <a:spLocks noGrp="1"/>
          </p:cNvSpPr>
          <p:nvPr>
            <p:ph type="title"/>
          </p:nvPr>
        </p:nvSpPr>
        <p:spPr>
          <a:xfrm>
            <a:off x="838200" y="2988081"/>
            <a:ext cx="10515600" cy="701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body" idx="1"/>
          </p:nvPr>
        </p:nvSpPr>
        <p:spPr>
          <a:xfrm>
            <a:off x="838201" y="3785678"/>
            <a:ext cx="10515599" cy="726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585" marR="0" lvl="0" indent="-30479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venir"/>
              </a:defRPr>
            </a:lvl1pPr>
            <a:lvl2pPr marL="1219170" marR="0" lvl="1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828754" marR="0" lvl="2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2438339" marR="0" lvl="3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3047924" marR="0" lvl="4" indent="-30479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3657509" marR="0" lvl="5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4267093" marR="0" lvl="6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4876678" marR="0" lvl="7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5486263" marR="0" lvl="8" indent="-41909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86934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3391" y="1480862"/>
            <a:ext cx="1256653" cy="30855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9"/>
          <p:cNvSpPr txBox="1">
            <a:spLocks noGrp="1"/>
          </p:cNvSpPr>
          <p:nvPr>
            <p:ph type="body" idx="1"/>
          </p:nvPr>
        </p:nvSpPr>
        <p:spPr>
          <a:xfrm>
            <a:off x="2665932" y="2027101"/>
            <a:ext cx="6860143" cy="1553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228554" marR="0" lvl="0" indent="-114277" algn="ctr" rtl="0">
              <a:lnSpc>
                <a:spcPct val="102512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666"/>
              <a:buFont typeface="Arial"/>
              <a:buNone/>
              <a:defRPr sz="5332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457109" marR="0" lvl="1" indent="-26664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685663" marR="0" lvl="2" indent="-24125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914217" marR="0" lvl="3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142771" marR="0" lvl="4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1371326" marR="0" lvl="5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1599880" marR="0" lvl="6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1828434" marR="0" lvl="7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2056989" marR="0" lvl="8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body" idx="2"/>
          </p:nvPr>
        </p:nvSpPr>
        <p:spPr>
          <a:xfrm>
            <a:off x="2665932" y="3892062"/>
            <a:ext cx="6860143" cy="687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554" marR="0" lvl="0" indent="-114277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457109" marR="0" lvl="1" indent="-26664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685663" marR="0" lvl="2" indent="-24125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914217" marR="0" lvl="3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142771" marR="0" lvl="4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1371326" marR="0" lvl="5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1599880" marR="0" lvl="6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1828434" marR="0" lvl="7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2056989" marR="0" lvl="8" indent="-22855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cxnSp>
        <p:nvCxnSpPr>
          <p:cNvPr id="14" name="Google Shape;14;p9"/>
          <p:cNvCxnSpPr/>
          <p:nvPr/>
        </p:nvCxnSpPr>
        <p:spPr>
          <a:xfrm>
            <a:off x="2865521" y="3747546"/>
            <a:ext cx="6460958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" name="Google Shape;15;p9"/>
          <p:cNvSpPr txBox="1"/>
          <p:nvPr/>
        </p:nvSpPr>
        <p:spPr>
          <a:xfrm>
            <a:off x="4038600" y="6608816"/>
            <a:ext cx="4114800" cy="169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7" tIns="22847" rIns="45707" bIns="22847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800" b="0" i="0" u="none" strike="noStrike" cap="none">
                <a:solidFill>
                  <a:srgbClr val="F3F3F3"/>
                </a:solidFill>
                <a:latin typeface="Avenir"/>
                <a:ea typeface="Avenir"/>
                <a:cs typeface="Avenir"/>
                <a:sym typeface="Avenir"/>
              </a:rPr>
              <a:t>© 2025 Egnyte Inc. All Rights Reserved. | Confidential | www.egnyte.com</a:t>
            </a:r>
            <a:endParaRPr sz="8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81324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_1_column">
  <p:cSld name="slide_1_colum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title"/>
          </p:nvPr>
        </p:nvSpPr>
        <p:spPr>
          <a:xfrm>
            <a:off x="381000" y="329609"/>
            <a:ext cx="114300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39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subTitle" idx="1"/>
          </p:nvPr>
        </p:nvSpPr>
        <p:spPr>
          <a:xfrm>
            <a:off x="381000" y="1055974"/>
            <a:ext cx="11430000" cy="4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381000" y="1798639"/>
            <a:ext cx="11430000" cy="40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554" marR="0" lvl="0" indent="-2031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109" marR="0" lvl="1" indent="-19046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663" marR="0" lvl="2" indent="-17776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914217" marR="0" lvl="3" indent="-17141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142771" marR="0" lvl="4" indent="-17141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371326" marR="0" lvl="5" indent="-17141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599880" marR="0" lvl="6" indent="-17141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828434" marR="0" lvl="7" indent="-17141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056989" marR="0" lvl="8" indent="-17141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9552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 Slide (Background)">
  <p:cSld name="3_Content Slide (Background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4" y="6565900"/>
            <a:ext cx="12190413" cy="29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3"/>
          <p:cNvSpPr txBox="1">
            <a:spLocks noGrp="1"/>
          </p:cNvSpPr>
          <p:nvPr>
            <p:ph type="sldNum" idx="12"/>
          </p:nvPr>
        </p:nvSpPr>
        <p:spPr>
          <a:xfrm>
            <a:off x="9348259" y="661282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  <a:defRPr sz="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Google Shape;38;p13"/>
          <p:cNvSpPr txBox="1"/>
          <p:nvPr/>
        </p:nvSpPr>
        <p:spPr>
          <a:xfrm>
            <a:off x="4038600" y="6633603"/>
            <a:ext cx="4114800" cy="169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7" tIns="22847" rIns="45707" bIns="22847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800" b="0" i="0">
                <a:solidFill>
                  <a:srgbClr val="F3F3F3"/>
                </a:solidFill>
                <a:latin typeface="Avenir"/>
                <a:ea typeface="Avenir"/>
                <a:cs typeface="Avenir"/>
                <a:sym typeface="Avenir"/>
              </a:rPr>
              <a:t>© 2025 Egnyte Inc. All Rights Reserved. | Confidential | www.egnyte.com</a:t>
            </a:r>
            <a:endParaRPr sz="800" b="0" i="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552965" y="342900"/>
            <a:ext cx="11086070" cy="561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998"/>
              <a:buFont typeface="Open Sans Light"/>
              <a:buNone/>
              <a:defRPr sz="3998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08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BG w/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EDE54-E6DE-E628-3F2A-DAB7D57CF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69623"/>
            <a:ext cx="3934691" cy="1325563"/>
          </a:xfrm>
        </p:spPr>
        <p:txBody>
          <a:bodyPr>
            <a:normAutofit/>
          </a:bodyPr>
          <a:lstStyle>
            <a:lvl1pPr>
              <a:defRPr sz="3000" b="1" i="0">
                <a:solidFill>
                  <a:srgbClr val="02FFF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48FBD-C054-A277-9F30-EA5CD9443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1" y="2295185"/>
            <a:ext cx="4530436" cy="38817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 descr="A white and blue letters on a black background&#10;&#10;Description automatically generated">
            <a:extLst>
              <a:ext uri="{FF2B5EF4-FFF2-40B4-BE49-F238E27FC236}">
                <a16:creationId xmlns:a16="http://schemas.microsoft.com/office/drawing/2014/main" id="{B9CCC24F-BF24-591B-371E-63E4D24880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02" y="6280686"/>
            <a:ext cx="606751" cy="1430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B75BA9-3968-182C-DCCF-9A759691F778}"/>
              </a:ext>
            </a:extLst>
          </p:cNvPr>
          <p:cNvSpPr txBox="1"/>
          <p:nvPr userDrawn="1"/>
        </p:nvSpPr>
        <p:spPr>
          <a:xfrm>
            <a:off x="1726810" y="6244490"/>
            <a:ext cx="3282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rgbClr val="F3F3F3">
                    <a:alpha val="61000"/>
                  </a:srgb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Light"/>
              </a:rPr>
              <a:t>© 2024 Egnyte Inc. All Rights Reserved. | www.egnyte.com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0145D8F-3968-5027-9E54-19E540EAAC3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823365" y="1488111"/>
            <a:ext cx="4530436" cy="388177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79079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BG Dots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CC03F3-B1ED-1D7C-5DC3-62690C5A3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05417"/>
            <a:ext cx="10439400" cy="1325563"/>
          </a:xfrm>
        </p:spPr>
        <p:txBody>
          <a:bodyPr/>
          <a:lstStyle>
            <a:lvl1pPr>
              <a:defRPr b="1" i="0">
                <a:solidFill>
                  <a:srgbClr val="02FFF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4947C2C-1DBE-003C-1577-5C384F4C3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521527"/>
            <a:ext cx="10439400" cy="3655436"/>
          </a:xfrm>
        </p:spPr>
        <p:txBody>
          <a:bodyPr lIns="9144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white and blue letters on a black background&#10;&#10;Description automatically generated">
            <a:extLst>
              <a:ext uri="{FF2B5EF4-FFF2-40B4-BE49-F238E27FC236}">
                <a16:creationId xmlns:a16="http://schemas.microsoft.com/office/drawing/2014/main" id="{C7E44B83-4C1F-A2A7-761E-BF15FB2E7D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00" y="6280684"/>
            <a:ext cx="606751" cy="1430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AD6131-3C41-A051-A162-DDF3C83585A0}"/>
              </a:ext>
            </a:extLst>
          </p:cNvPr>
          <p:cNvSpPr txBox="1"/>
          <p:nvPr userDrawn="1"/>
        </p:nvSpPr>
        <p:spPr>
          <a:xfrm>
            <a:off x="1726809" y="6264367"/>
            <a:ext cx="3282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rgbClr val="F3F3F3">
                    <a:alpha val="61000"/>
                  </a:srgb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Light"/>
              </a:rPr>
              <a:t>© 2024 Egnyte Inc. All Rights Reserved. | www.egnyte.com</a:t>
            </a:r>
          </a:p>
        </p:txBody>
      </p:sp>
    </p:spTree>
    <p:extLst>
      <p:ext uri="{BB962C8B-B14F-4D97-AF65-F5344CB8AC3E}">
        <p14:creationId xmlns:p14="http://schemas.microsoft.com/office/powerpoint/2010/main" val="988660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letters on a black background&#10;&#10;Description automatically generated">
            <a:extLst>
              <a:ext uri="{FF2B5EF4-FFF2-40B4-BE49-F238E27FC236}">
                <a16:creationId xmlns:a16="http://schemas.microsoft.com/office/drawing/2014/main" id="{6BD8DD78-E78C-3484-56F0-DDB51A9CE8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02" y="6280686"/>
            <a:ext cx="606751" cy="1430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EB6B7F-DC1F-216E-69AC-D99CFE94DE84}"/>
              </a:ext>
            </a:extLst>
          </p:cNvPr>
          <p:cNvSpPr txBox="1"/>
          <p:nvPr userDrawn="1"/>
        </p:nvSpPr>
        <p:spPr>
          <a:xfrm>
            <a:off x="1726810" y="6244490"/>
            <a:ext cx="3282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solidFill>
                  <a:srgbClr val="F3F3F3">
                    <a:alpha val="61000"/>
                  </a:srgb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Light"/>
              </a:rPr>
              <a:t>© 2024 Egnyte Inc. All Rights Reserved. | </a:t>
            </a:r>
            <a:r>
              <a:rPr lang="en-US" sz="800" b="0" i="0" err="1">
                <a:solidFill>
                  <a:srgbClr val="F3F3F3">
                    <a:alpha val="61000"/>
                  </a:srgbClr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Light"/>
              </a:rPr>
              <a:t>www.egnyte.com</a:t>
            </a:r>
            <a:endParaRPr lang="en-US" sz="800" b="0" i="0">
              <a:solidFill>
                <a:srgbClr val="F3F3F3">
                  <a:alpha val="61000"/>
                </a:srgbClr>
              </a:solidFill>
              <a:latin typeface="Open Sans Light" pitchFamily="2" charset="0"/>
              <a:ea typeface="Open Sans Light" pitchFamily="2" charset="0"/>
              <a:cs typeface="Open Sans Light" pitchFamily="2" charset="0"/>
              <a:sym typeface="Open Sans Ligh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60F0EDB-2178-72ED-CAED-D2FC49A7775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1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582052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bg>
      <p:bgPr>
        <a:solidFill>
          <a:srgbClr val="121F37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4725CB6-9414-E44B-A21A-A72AB1C0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31" y="1511303"/>
            <a:ext cx="11125339" cy="4665663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tx1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1"/>
              </a:buClr>
              <a:defRPr>
                <a:solidFill>
                  <a:schemeClr val="tx1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1"/>
              </a:buClr>
              <a:defRPr>
                <a:solidFill>
                  <a:schemeClr val="tx1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1"/>
              </a:buClr>
              <a:defRPr>
                <a:solidFill>
                  <a:schemeClr val="tx1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1123A9-CBDA-39D2-0C7F-9E85C51F4AB4}"/>
              </a:ext>
            </a:extLst>
          </p:cNvPr>
          <p:cNvSpPr txBox="1"/>
          <p:nvPr userDrawn="1"/>
        </p:nvSpPr>
        <p:spPr>
          <a:xfrm>
            <a:off x="7543869" y="6522170"/>
            <a:ext cx="4114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1219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© 2025 Egnyte Inc.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All Rights Reserved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Confidential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>
                <a:solidFill>
                  <a:srgbClr val="0BC5BA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|</a:t>
            </a:r>
            <a:r>
              <a:rPr lang="en-US" sz="800" b="0" i="0">
                <a:solidFill>
                  <a:srgbClr val="121F37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 </a:t>
            </a:r>
            <a:r>
              <a:rPr lang="en-US" sz="800" b="0" i="0" err="1">
                <a:solidFill>
                  <a:srgbClr val="F7F9FC"/>
                </a:solidFill>
                <a:latin typeface="Avenir Boo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www.egnyte.com</a:t>
            </a:r>
            <a:endParaRPr lang="en-US" sz="800" b="0" i="0">
              <a:solidFill>
                <a:srgbClr val="F7F9FC"/>
              </a:solidFill>
              <a:latin typeface="Avenir Book" panose="0200050302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4F14DD4-75A4-4228-0071-55C535F628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39373" y="6523682"/>
            <a:ext cx="638147" cy="15955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9D853B6-07F7-0CAD-9310-2FBCD9F4665A}"/>
              </a:ext>
            </a:extLst>
          </p:cNvPr>
          <p:cNvCxnSpPr>
            <a:cxnSpLocks/>
          </p:cNvCxnSpPr>
          <p:nvPr userDrawn="1"/>
        </p:nvCxnSpPr>
        <p:spPr>
          <a:xfrm>
            <a:off x="488309" y="6411051"/>
            <a:ext cx="11170360" cy="0"/>
          </a:xfrm>
          <a:prstGeom prst="line">
            <a:avLst/>
          </a:prstGeom>
          <a:ln>
            <a:solidFill>
              <a:srgbClr val="0BC5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238F8C89-3113-4645-6DD1-68F0077BA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966" y="342904"/>
            <a:ext cx="11086071" cy="823193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ctr">
              <a:defRPr sz="3000" b="1" i="0">
                <a:solidFill>
                  <a:srgbClr val="0BC5BA"/>
                </a:solidFill>
                <a:latin typeface="Avenir Black" panose="02000503020000020003" pitchFamily="2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47219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023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91" r:id="rId3"/>
    <p:sldLayoutId id="214748369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6" r:id="rId17"/>
    <p:sldLayoutId id="2147483678" r:id="rId18"/>
    <p:sldLayoutId id="2147483685" r:id="rId19"/>
    <p:sldLayoutId id="2147483688" r:id="rId20"/>
    <p:sldLayoutId id="2147483690" r:id="rId21"/>
    <p:sldLayoutId id="2147483693" r:id="rId22"/>
  </p:sldLayoutIdLst>
  <p:txStyles>
    <p:titleStyle>
      <a:lvl1pPr algn="l" defTabSz="9146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50" indent="-228650" algn="l" defTabSz="9146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954" indent="-228650" algn="l" defTabSz="9146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257" indent="-228650" algn="l" defTabSz="9146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560" indent="-228650" algn="l" defTabSz="9146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863" indent="-228650" algn="l" defTabSz="9146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166" indent="-228650" algn="l" defTabSz="9146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70" indent="-228650" algn="l" defTabSz="9146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770" indent="-228650" algn="l" defTabSz="9146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7075" indent="-228650" algn="l" defTabSz="9146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303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606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910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210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515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17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120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423" algn="l" defTabSz="9146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81">
          <p15:clr>
            <a:srgbClr val="F26B43"/>
          </p15:clr>
        </p15:guide>
        <p15:guide id="3" pos="672">
          <p15:clr>
            <a:srgbClr val="F26B43"/>
          </p15:clr>
        </p15:guide>
        <p15:guide id="4" pos="14690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orient="horz" pos="79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svg"/><Relationship Id="rId21" Type="http://schemas.openxmlformats.org/officeDocument/2006/relationships/image" Target="../media/image32.png"/><Relationship Id="rId42" Type="http://schemas.openxmlformats.org/officeDocument/2006/relationships/image" Target="../media/image53.svg"/><Relationship Id="rId47" Type="http://schemas.openxmlformats.org/officeDocument/2006/relationships/image" Target="../media/image58.png"/><Relationship Id="rId63" Type="http://schemas.openxmlformats.org/officeDocument/2006/relationships/image" Target="../media/image74.png"/><Relationship Id="rId68" Type="http://schemas.openxmlformats.org/officeDocument/2006/relationships/image" Target="../media/image79.png"/><Relationship Id="rId84" Type="http://schemas.openxmlformats.org/officeDocument/2006/relationships/image" Target="../media/image95.svg"/><Relationship Id="rId89" Type="http://schemas.openxmlformats.org/officeDocument/2006/relationships/image" Target="../media/image100.svg"/><Relationship Id="rId16" Type="http://schemas.openxmlformats.org/officeDocument/2006/relationships/image" Target="../media/image27.png"/><Relationship Id="rId11" Type="http://schemas.openxmlformats.org/officeDocument/2006/relationships/image" Target="../media/image22.png"/><Relationship Id="rId32" Type="http://schemas.openxmlformats.org/officeDocument/2006/relationships/image" Target="../media/image43.png"/><Relationship Id="rId37" Type="http://schemas.openxmlformats.org/officeDocument/2006/relationships/image" Target="../media/image48.svg"/><Relationship Id="rId53" Type="http://schemas.openxmlformats.org/officeDocument/2006/relationships/image" Target="../media/image64.png"/><Relationship Id="rId58" Type="http://schemas.openxmlformats.org/officeDocument/2006/relationships/image" Target="../media/image69.png"/><Relationship Id="rId74" Type="http://schemas.openxmlformats.org/officeDocument/2006/relationships/image" Target="../media/image85.png"/><Relationship Id="rId79" Type="http://schemas.openxmlformats.org/officeDocument/2006/relationships/image" Target="../media/image90.png"/><Relationship Id="rId5" Type="http://schemas.openxmlformats.org/officeDocument/2006/relationships/image" Target="../media/image16.png"/><Relationship Id="rId90" Type="http://schemas.openxmlformats.org/officeDocument/2006/relationships/image" Target="../media/image101.png"/><Relationship Id="rId95" Type="http://schemas.openxmlformats.org/officeDocument/2006/relationships/image" Target="../media/image106.png"/><Relationship Id="rId22" Type="http://schemas.openxmlformats.org/officeDocument/2006/relationships/image" Target="../media/image33.png"/><Relationship Id="rId27" Type="http://schemas.openxmlformats.org/officeDocument/2006/relationships/image" Target="../media/image38.gif"/><Relationship Id="rId43" Type="http://schemas.openxmlformats.org/officeDocument/2006/relationships/image" Target="../media/image54.png"/><Relationship Id="rId48" Type="http://schemas.openxmlformats.org/officeDocument/2006/relationships/image" Target="../media/image59.svg"/><Relationship Id="rId64" Type="http://schemas.openxmlformats.org/officeDocument/2006/relationships/image" Target="../media/image75.png"/><Relationship Id="rId69" Type="http://schemas.openxmlformats.org/officeDocument/2006/relationships/image" Target="../media/image80.png"/><Relationship Id="rId80" Type="http://schemas.openxmlformats.org/officeDocument/2006/relationships/image" Target="../media/image91.png"/><Relationship Id="rId85" Type="http://schemas.openxmlformats.org/officeDocument/2006/relationships/image" Target="../media/image96.png"/><Relationship Id="rId12" Type="http://schemas.openxmlformats.org/officeDocument/2006/relationships/image" Target="../media/image23.png"/><Relationship Id="rId17" Type="http://schemas.openxmlformats.org/officeDocument/2006/relationships/image" Target="../media/image28.svg"/><Relationship Id="rId25" Type="http://schemas.openxmlformats.org/officeDocument/2006/relationships/image" Target="../media/image36.png"/><Relationship Id="rId33" Type="http://schemas.openxmlformats.org/officeDocument/2006/relationships/image" Target="../media/image44.svg"/><Relationship Id="rId38" Type="http://schemas.openxmlformats.org/officeDocument/2006/relationships/image" Target="../media/image49.png"/><Relationship Id="rId46" Type="http://schemas.openxmlformats.org/officeDocument/2006/relationships/image" Target="../media/image57.png"/><Relationship Id="rId59" Type="http://schemas.openxmlformats.org/officeDocument/2006/relationships/image" Target="../media/image70.png"/><Relationship Id="rId67" Type="http://schemas.openxmlformats.org/officeDocument/2006/relationships/image" Target="../media/image78.svg"/><Relationship Id="rId20" Type="http://schemas.openxmlformats.org/officeDocument/2006/relationships/image" Target="../media/image31.png"/><Relationship Id="rId41" Type="http://schemas.openxmlformats.org/officeDocument/2006/relationships/image" Target="../media/image52.png"/><Relationship Id="rId54" Type="http://schemas.openxmlformats.org/officeDocument/2006/relationships/image" Target="../media/image65.png"/><Relationship Id="rId62" Type="http://schemas.openxmlformats.org/officeDocument/2006/relationships/image" Target="../media/image73.png"/><Relationship Id="rId70" Type="http://schemas.openxmlformats.org/officeDocument/2006/relationships/image" Target="../media/image81.png"/><Relationship Id="rId75" Type="http://schemas.openxmlformats.org/officeDocument/2006/relationships/image" Target="../media/image86.svg"/><Relationship Id="rId83" Type="http://schemas.openxmlformats.org/officeDocument/2006/relationships/image" Target="../media/image94.png"/><Relationship Id="rId88" Type="http://schemas.openxmlformats.org/officeDocument/2006/relationships/image" Target="../media/image99.png"/><Relationship Id="rId91" Type="http://schemas.openxmlformats.org/officeDocument/2006/relationships/image" Target="../media/image102.png"/><Relationship Id="rId96" Type="http://schemas.openxmlformats.org/officeDocument/2006/relationships/image" Target="../media/image107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47.png"/><Relationship Id="rId49" Type="http://schemas.openxmlformats.org/officeDocument/2006/relationships/image" Target="../media/image60.png"/><Relationship Id="rId57" Type="http://schemas.openxmlformats.org/officeDocument/2006/relationships/image" Target="../media/image68.sv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55.png"/><Relationship Id="rId52" Type="http://schemas.openxmlformats.org/officeDocument/2006/relationships/image" Target="../media/image63.png"/><Relationship Id="rId60" Type="http://schemas.openxmlformats.org/officeDocument/2006/relationships/image" Target="../media/image71.svg"/><Relationship Id="rId65" Type="http://schemas.openxmlformats.org/officeDocument/2006/relationships/image" Target="../media/image76.png"/><Relationship Id="rId73" Type="http://schemas.openxmlformats.org/officeDocument/2006/relationships/image" Target="../media/image84.svg"/><Relationship Id="rId78" Type="http://schemas.openxmlformats.org/officeDocument/2006/relationships/image" Target="../media/image89.svg"/><Relationship Id="rId81" Type="http://schemas.openxmlformats.org/officeDocument/2006/relationships/image" Target="../media/image92.png"/><Relationship Id="rId86" Type="http://schemas.openxmlformats.org/officeDocument/2006/relationships/image" Target="../media/image97.svg"/><Relationship Id="rId94" Type="http://schemas.openxmlformats.org/officeDocument/2006/relationships/image" Target="../media/image105.png"/><Relationship Id="rId99" Type="http://schemas.openxmlformats.org/officeDocument/2006/relationships/image" Target="../media/image110.jpeg"/><Relationship Id="rId101" Type="http://schemas.openxmlformats.org/officeDocument/2006/relationships/image" Target="../media/image112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9" Type="http://schemas.openxmlformats.org/officeDocument/2006/relationships/image" Target="../media/image50.svg"/><Relationship Id="rId34" Type="http://schemas.openxmlformats.org/officeDocument/2006/relationships/image" Target="../media/image45.png"/><Relationship Id="rId50" Type="http://schemas.openxmlformats.org/officeDocument/2006/relationships/image" Target="../media/image61.png"/><Relationship Id="rId55" Type="http://schemas.openxmlformats.org/officeDocument/2006/relationships/image" Target="../media/image66.png"/><Relationship Id="rId76" Type="http://schemas.openxmlformats.org/officeDocument/2006/relationships/image" Target="../media/image87.png"/><Relationship Id="rId97" Type="http://schemas.openxmlformats.org/officeDocument/2006/relationships/image" Target="../media/image108.png"/><Relationship Id="rId7" Type="http://schemas.openxmlformats.org/officeDocument/2006/relationships/image" Target="../media/image18.png"/><Relationship Id="rId71" Type="http://schemas.openxmlformats.org/officeDocument/2006/relationships/image" Target="../media/image82.png"/><Relationship Id="rId92" Type="http://schemas.openxmlformats.org/officeDocument/2006/relationships/image" Target="../media/image103.svg"/><Relationship Id="rId2" Type="http://schemas.openxmlformats.org/officeDocument/2006/relationships/notesSlide" Target="../notesSlides/notesSlide2.xml"/><Relationship Id="rId29" Type="http://schemas.openxmlformats.org/officeDocument/2006/relationships/image" Target="../media/image40.svg"/><Relationship Id="rId24" Type="http://schemas.openxmlformats.org/officeDocument/2006/relationships/image" Target="../media/image35.png"/><Relationship Id="rId40" Type="http://schemas.openxmlformats.org/officeDocument/2006/relationships/image" Target="../media/image51.png"/><Relationship Id="rId45" Type="http://schemas.openxmlformats.org/officeDocument/2006/relationships/image" Target="../media/image56.svg"/><Relationship Id="rId66" Type="http://schemas.openxmlformats.org/officeDocument/2006/relationships/image" Target="../media/image77.png"/><Relationship Id="rId87" Type="http://schemas.openxmlformats.org/officeDocument/2006/relationships/image" Target="../media/image98.png"/><Relationship Id="rId61" Type="http://schemas.openxmlformats.org/officeDocument/2006/relationships/image" Target="../media/image72.png"/><Relationship Id="rId82" Type="http://schemas.openxmlformats.org/officeDocument/2006/relationships/image" Target="../media/image93.png"/><Relationship Id="rId19" Type="http://schemas.openxmlformats.org/officeDocument/2006/relationships/image" Target="../media/image30.svg"/><Relationship Id="rId14" Type="http://schemas.openxmlformats.org/officeDocument/2006/relationships/image" Target="../media/image25.png"/><Relationship Id="rId30" Type="http://schemas.openxmlformats.org/officeDocument/2006/relationships/image" Target="../media/image41.png"/><Relationship Id="rId35" Type="http://schemas.openxmlformats.org/officeDocument/2006/relationships/image" Target="../media/image46.svg"/><Relationship Id="rId56" Type="http://schemas.openxmlformats.org/officeDocument/2006/relationships/image" Target="../media/image67.png"/><Relationship Id="rId77" Type="http://schemas.openxmlformats.org/officeDocument/2006/relationships/image" Target="../media/image88.png"/><Relationship Id="rId100" Type="http://schemas.openxmlformats.org/officeDocument/2006/relationships/image" Target="../media/image111.png"/><Relationship Id="rId8" Type="http://schemas.openxmlformats.org/officeDocument/2006/relationships/image" Target="../media/image19.png"/><Relationship Id="rId51" Type="http://schemas.openxmlformats.org/officeDocument/2006/relationships/image" Target="../media/image62.svg"/><Relationship Id="rId72" Type="http://schemas.openxmlformats.org/officeDocument/2006/relationships/image" Target="../media/image83.png"/><Relationship Id="rId93" Type="http://schemas.openxmlformats.org/officeDocument/2006/relationships/image" Target="../media/image104.png"/><Relationship Id="rId98" Type="http://schemas.openxmlformats.org/officeDocument/2006/relationships/image" Target="../media/image109.png"/><Relationship Id="rId3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svg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12" Type="http://schemas.openxmlformats.org/officeDocument/2006/relationships/image" Target="../media/image122.svg"/><Relationship Id="rId17" Type="http://schemas.openxmlformats.org/officeDocument/2006/relationships/image" Target="../media/image12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6.svg"/><Relationship Id="rId20" Type="http://schemas.openxmlformats.org/officeDocument/2006/relationships/image" Target="../media/image1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6.sv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5" Type="http://schemas.openxmlformats.org/officeDocument/2006/relationships/image" Target="../media/image125.png"/><Relationship Id="rId10" Type="http://schemas.openxmlformats.org/officeDocument/2006/relationships/image" Target="../media/image120.svg"/><Relationship Id="rId19" Type="http://schemas.openxmlformats.org/officeDocument/2006/relationships/image" Target="../media/image129.svg"/><Relationship Id="rId4" Type="http://schemas.openxmlformats.org/officeDocument/2006/relationships/image" Target="../media/image114.svg"/><Relationship Id="rId9" Type="http://schemas.openxmlformats.org/officeDocument/2006/relationships/image" Target="../media/image119.png"/><Relationship Id="rId14" Type="http://schemas.openxmlformats.org/officeDocument/2006/relationships/image" Target="../media/image12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svg"/><Relationship Id="rId13" Type="http://schemas.openxmlformats.org/officeDocument/2006/relationships/image" Target="../media/image144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openxmlformats.org/officeDocument/2006/relationships/image" Target="../media/image14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7.sv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0" Type="http://schemas.openxmlformats.org/officeDocument/2006/relationships/image" Target="../media/image141.svg"/><Relationship Id="rId4" Type="http://schemas.openxmlformats.org/officeDocument/2006/relationships/image" Target="../media/image135.png"/><Relationship Id="rId9" Type="http://schemas.openxmlformats.org/officeDocument/2006/relationships/image" Target="../media/image14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8.jpeg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0.png"/><Relationship Id="rId21" Type="http://schemas.openxmlformats.org/officeDocument/2006/relationships/image" Target="../media/image175.png"/><Relationship Id="rId42" Type="http://schemas.openxmlformats.org/officeDocument/2006/relationships/image" Target="../media/image196.png"/><Relationship Id="rId47" Type="http://schemas.openxmlformats.org/officeDocument/2006/relationships/image" Target="../media/image201.png"/><Relationship Id="rId63" Type="http://schemas.openxmlformats.org/officeDocument/2006/relationships/image" Target="../media/image216.png"/><Relationship Id="rId68" Type="http://schemas.openxmlformats.org/officeDocument/2006/relationships/image" Target="../media/image221.png"/><Relationship Id="rId16" Type="http://schemas.openxmlformats.org/officeDocument/2006/relationships/image" Target="../media/image170.png"/><Relationship Id="rId11" Type="http://schemas.openxmlformats.org/officeDocument/2006/relationships/image" Target="../media/image165.png"/><Relationship Id="rId32" Type="http://schemas.openxmlformats.org/officeDocument/2006/relationships/image" Target="../media/image186.png"/><Relationship Id="rId37" Type="http://schemas.openxmlformats.org/officeDocument/2006/relationships/image" Target="../media/image191.png"/><Relationship Id="rId53" Type="http://schemas.microsoft.com/office/2007/relationships/hdphoto" Target="../media/hdphoto1.wdp"/><Relationship Id="rId58" Type="http://schemas.openxmlformats.org/officeDocument/2006/relationships/image" Target="../media/image211.png"/><Relationship Id="rId74" Type="http://schemas.openxmlformats.org/officeDocument/2006/relationships/image" Target="../media/image227.png"/><Relationship Id="rId79" Type="http://schemas.openxmlformats.org/officeDocument/2006/relationships/image" Target="../media/image232.png"/><Relationship Id="rId5" Type="http://schemas.openxmlformats.org/officeDocument/2006/relationships/image" Target="../media/image159.png"/><Relationship Id="rId61" Type="http://schemas.openxmlformats.org/officeDocument/2006/relationships/image" Target="../media/image214.png"/><Relationship Id="rId19" Type="http://schemas.openxmlformats.org/officeDocument/2006/relationships/image" Target="../media/image173.png"/><Relationship Id="rId14" Type="http://schemas.openxmlformats.org/officeDocument/2006/relationships/image" Target="../media/image168.png"/><Relationship Id="rId22" Type="http://schemas.openxmlformats.org/officeDocument/2006/relationships/image" Target="../media/image176.png"/><Relationship Id="rId27" Type="http://schemas.openxmlformats.org/officeDocument/2006/relationships/image" Target="../media/image181.png"/><Relationship Id="rId30" Type="http://schemas.openxmlformats.org/officeDocument/2006/relationships/image" Target="../media/image184.png"/><Relationship Id="rId35" Type="http://schemas.openxmlformats.org/officeDocument/2006/relationships/image" Target="../media/image189.png"/><Relationship Id="rId43" Type="http://schemas.openxmlformats.org/officeDocument/2006/relationships/image" Target="../media/image197.png"/><Relationship Id="rId48" Type="http://schemas.openxmlformats.org/officeDocument/2006/relationships/image" Target="../media/image202.png"/><Relationship Id="rId56" Type="http://schemas.openxmlformats.org/officeDocument/2006/relationships/image" Target="../media/image209.png"/><Relationship Id="rId64" Type="http://schemas.openxmlformats.org/officeDocument/2006/relationships/image" Target="../media/image217.png"/><Relationship Id="rId69" Type="http://schemas.openxmlformats.org/officeDocument/2006/relationships/image" Target="../media/image222.png"/><Relationship Id="rId77" Type="http://schemas.openxmlformats.org/officeDocument/2006/relationships/image" Target="../media/image230.png"/><Relationship Id="rId8" Type="http://schemas.openxmlformats.org/officeDocument/2006/relationships/image" Target="../media/image162.png"/><Relationship Id="rId51" Type="http://schemas.openxmlformats.org/officeDocument/2006/relationships/image" Target="../media/image205.png"/><Relationship Id="rId72" Type="http://schemas.openxmlformats.org/officeDocument/2006/relationships/image" Target="../media/image225.png"/><Relationship Id="rId80" Type="http://schemas.openxmlformats.org/officeDocument/2006/relationships/image" Target="../media/image233.png"/><Relationship Id="rId3" Type="http://schemas.openxmlformats.org/officeDocument/2006/relationships/image" Target="../media/image157.png"/><Relationship Id="rId12" Type="http://schemas.openxmlformats.org/officeDocument/2006/relationships/image" Target="../media/image166.png"/><Relationship Id="rId17" Type="http://schemas.openxmlformats.org/officeDocument/2006/relationships/image" Target="../media/image171.png"/><Relationship Id="rId25" Type="http://schemas.openxmlformats.org/officeDocument/2006/relationships/image" Target="../media/image179.png"/><Relationship Id="rId33" Type="http://schemas.openxmlformats.org/officeDocument/2006/relationships/image" Target="../media/image187.png"/><Relationship Id="rId38" Type="http://schemas.openxmlformats.org/officeDocument/2006/relationships/image" Target="../media/image192.png"/><Relationship Id="rId46" Type="http://schemas.openxmlformats.org/officeDocument/2006/relationships/image" Target="../media/image200.png"/><Relationship Id="rId59" Type="http://schemas.openxmlformats.org/officeDocument/2006/relationships/image" Target="../media/image212.png"/><Relationship Id="rId67" Type="http://schemas.openxmlformats.org/officeDocument/2006/relationships/image" Target="../media/image220.png"/><Relationship Id="rId20" Type="http://schemas.openxmlformats.org/officeDocument/2006/relationships/image" Target="../media/image174.png"/><Relationship Id="rId41" Type="http://schemas.openxmlformats.org/officeDocument/2006/relationships/image" Target="../media/image195.png"/><Relationship Id="rId54" Type="http://schemas.openxmlformats.org/officeDocument/2006/relationships/image" Target="../media/image207.png"/><Relationship Id="rId62" Type="http://schemas.openxmlformats.org/officeDocument/2006/relationships/image" Target="../media/image215.png"/><Relationship Id="rId70" Type="http://schemas.openxmlformats.org/officeDocument/2006/relationships/image" Target="../media/image223.emf"/><Relationship Id="rId75" Type="http://schemas.openxmlformats.org/officeDocument/2006/relationships/image" Target="../media/image2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0.png"/><Relationship Id="rId15" Type="http://schemas.openxmlformats.org/officeDocument/2006/relationships/image" Target="../media/image169.png"/><Relationship Id="rId23" Type="http://schemas.openxmlformats.org/officeDocument/2006/relationships/image" Target="../media/image177.png"/><Relationship Id="rId28" Type="http://schemas.openxmlformats.org/officeDocument/2006/relationships/image" Target="../media/image182.png"/><Relationship Id="rId36" Type="http://schemas.openxmlformats.org/officeDocument/2006/relationships/image" Target="../media/image190.png"/><Relationship Id="rId49" Type="http://schemas.openxmlformats.org/officeDocument/2006/relationships/image" Target="../media/image203.jpeg"/><Relationship Id="rId57" Type="http://schemas.openxmlformats.org/officeDocument/2006/relationships/image" Target="../media/image210.png"/><Relationship Id="rId10" Type="http://schemas.openxmlformats.org/officeDocument/2006/relationships/image" Target="../media/image164.png"/><Relationship Id="rId31" Type="http://schemas.openxmlformats.org/officeDocument/2006/relationships/image" Target="../media/image185.png"/><Relationship Id="rId44" Type="http://schemas.openxmlformats.org/officeDocument/2006/relationships/image" Target="../media/image198.png"/><Relationship Id="rId52" Type="http://schemas.openxmlformats.org/officeDocument/2006/relationships/image" Target="../media/image206.png"/><Relationship Id="rId60" Type="http://schemas.openxmlformats.org/officeDocument/2006/relationships/image" Target="../media/image213.png"/><Relationship Id="rId65" Type="http://schemas.openxmlformats.org/officeDocument/2006/relationships/image" Target="../media/image218.png"/><Relationship Id="rId73" Type="http://schemas.openxmlformats.org/officeDocument/2006/relationships/image" Target="../media/image226.png"/><Relationship Id="rId78" Type="http://schemas.openxmlformats.org/officeDocument/2006/relationships/image" Target="../media/image231.png"/><Relationship Id="rId81" Type="http://schemas.openxmlformats.org/officeDocument/2006/relationships/image" Target="../media/image234.png"/><Relationship Id="rId4" Type="http://schemas.openxmlformats.org/officeDocument/2006/relationships/image" Target="../media/image158.png"/><Relationship Id="rId9" Type="http://schemas.openxmlformats.org/officeDocument/2006/relationships/image" Target="../media/image163.png"/><Relationship Id="rId13" Type="http://schemas.openxmlformats.org/officeDocument/2006/relationships/image" Target="../media/image167.png"/><Relationship Id="rId18" Type="http://schemas.openxmlformats.org/officeDocument/2006/relationships/image" Target="../media/image172.png"/><Relationship Id="rId39" Type="http://schemas.openxmlformats.org/officeDocument/2006/relationships/image" Target="../media/image193.png"/><Relationship Id="rId34" Type="http://schemas.openxmlformats.org/officeDocument/2006/relationships/image" Target="../media/image188.png"/><Relationship Id="rId50" Type="http://schemas.openxmlformats.org/officeDocument/2006/relationships/image" Target="../media/image204.png"/><Relationship Id="rId55" Type="http://schemas.openxmlformats.org/officeDocument/2006/relationships/image" Target="../media/image208.png"/><Relationship Id="rId76" Type="http://schemas.openxmlformats.org/officeDocument/2006/relationships/image" Target="../media/image229.png"/><Relationship Id="rId7" Type="http://schemas.openxmlformats.org/officeDocument/2006/relationships/image" Target="../media/image161.png"/><Relationship Id="rId71" Type="http://schemas.openxmlformats.org/officeDocument/2006/relationships/image" Target="../media/image224.png"/><Relationship Id="rId2" Type="http://schemas.openxmlformats.org/officeDocument/2006/relationships/image" Target="../media/image156.png"/><Relationship Id="rId29" Type="http://schemas.openxmlformats.org/officeDocument/2006/relationships/image" Target="../media/image183.png"/><Relationship Id="rId24" Type="http://schemas.openxmlformats.org/officeDocument/2006/relationships/image" Target="../media/image178.png"/><Relationship Id="rId40" Type="http://schemas.openxmlformats.org/officeDocument/2006/relationships/image" Target="../media/image194.png"/><Relationship Id="rId45" Type="http://schemas.openxmlformats.org/officeDocument/2006/relationships/image" Target="../media/image199.png"/><Relationship Id="rId66" Type="http://schemas.openxmlformats.org/officeDocument/2006/relationships/image" Target="../media/image2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7.png"/><Relationship Id="rId4" Type="http://schemas.openxmlformats.org/officeDocument/2006/relationships/image" Target="../media/image23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0.png"/><Relationship Id="rId4" Type="http://schemas.openxmlformats.org/officeDocument/2006/relationships/image" Target="../media/image23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6.png"/><Relationship Id="rId13" Type="http://schemas.openxmlformats.org/officeDocument/2006/relationships/image" Target="../media/image251.png"/><Relationship Id="rId18" Type="http://schemas.openxmlformats.org/officeDocument/2006/relationships/image" Target="../media/image256.png"/><Relationship Id="rId26" Type="http://schemas.openxmlformats.org/officeDocument/2006/relationships/image" Target="../media/image264.png"/><Relationship Id="rId3" Type="http://schemas.openxmlformats.org/officeDocument/2006/relationships/image" Target="../media/image241.png"/><Relationship Id="rId21" Type="http://schemas.openxmlformats.org/officeDocument/2006/relationships/image" Target="../media/image259.png"/><Relationship Id="rId7" Type="http://schemas.openxmlformats.org/officeDocument/2006/relationships/image" Target="../media/image245.png"/><Relationship Id="rId12" Type="http://schemas.openxmlformats.org/officeDocument/2006/relationships/image" Target="../media/image250.png"/><Relationship Id="rId17" Type="http://schemas.openxmlformats.org/officeDocument/2006/relationships/image" Target="../media/image255.png"/><Relationship Id="rId25" Type="http://schemas.openxmlformats.org/officeDocument/2006/relationships/image" Target="../media/image263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54.png"/><Relationship Id="rId20" Type="http://schemas.openxmlformats.org/officeDocument/2006/relationships/image" Target="../media/image258.png"/><Relationship Id="rId29" Type="http://schemas.openxmlformats.org/officeDocument/2006/relationships/image" Target="../media/image26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4.png"/><Relationship Id="rId11" Type="http://schemas.openxmlformats.org/officeDocument/2006/relationships/image" Target="../media/image249.png"/><Relationship Id="rId24" Type="http://schemas.openxmlformats.org/officeDocument/2006/relationships/image" Target="../media/image262.png"/><Relationship Id="rId32" Type="http://schemas.openxmlformats.org/officeDocument/2006/relationships/image" Target="../media/image270.png"/><Relationship Id="rId5" Type="http://schemas.openxmlformats.org/officeDocument/2006/relationships/image" Target="../media/image243.png"/><Relationship Id="rId15" Type="http://schemas.openxmlformats.org/officeDocument/2006/relationships/image" Target="../media/image253.png"/><Relationship Id="rId23" Type="http://schemas.openxmlformats.org/officeDocument/2006/relationships/image" Target="../media/image261.png"/><Relationship Id="rId28" Type="http://schemas.openxmlformats.org/officeDocument/2006/relationships/image" Target="../media/image266.png"/><Relationship Id="rId10" Type="http://schemas.openxmlformats.org/officeDocument/2006/relationships/image" Target="../media/image248.png"/><Relationship Id="rId19" Type="http://schemas.openxmlformats.org/officeDocument/2006/relationships/image" Target="../media/image257.png"/><Relationship Id="rId31" Type="http://schemas.openxmlformats.org/officeDocument/2006/relationships/image" Target="../media/image269.png"/><Relationship Id="rId4" Type="http://schemas.openxmlformats.org/officeDocument/2006/relationships/image" Target="../media/image242.png"/><Relationship Id="rId9" Type="http://schemas.openxmlformats.org/officeDocument/2006/relationships/image" Target="../media/image247.png"/><Relationship Id="rId14" Type="http://schemas.openxmlformats.org/officeDocument/2006/relationships/image" Target="../media/image252.png"/><Relationship Id="rId22" Type="http://schemas.openxmlformats.org/officeDocument/2006/relationships/image" Target="../media/image260.png"/><Relationship Id="rId27" Type="http://schemas.openxmlformats.org/officeDocument/2006/relationships/image" Target="../media/image265.png"/><Relationship Id="rId30" Type="http://schemas.openxmlformats.org/officeDocument/2006/relationships/image" Target="../media/image2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14.png"/><Relationship Id="rId21" Type="http://schemas.openxmlformats.org/officeDocument/2006/relationships/image" Target="../media/image42.png"/><Relationship Id="rId7" Type="http://schemas.openxmlformats.org/officeDocument/2006/relationships/image" Target="../media/image28.svg"/><Relationship Id="rId12" Type="http://schemas.openxmlformats.org/officeDocument/2006/relationships/image" Target="../media/image33.png"/><Relationship Id="rId17" Type="http://schemas.openxmlformats.org/officeDocument/2006/relationships/image" Target="../media/image38.gif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37.sv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271.png"/><Relationship Id="rId5" Type="http://schemas.openxmlformats.org/officeDocument/2006/relationships/image" Target="../media/image25.png"/><Relationship Id="rId15" Type="http://schemas.openxmlformats.org/officeDocument/2006/relationships/image" Target="../media/image36.png"/><Relationship Id="rId23" Type="http://schemas.openxmlformats.org/officeDocument/2006/relationships/image" Target="../media/image44.svg"/><Relationship Id="rId10" Type="http://schemas.openxmlformats.org/officeDocument/2006/relationships/image" Target="../media/image31.png"/><Relationship Id="rId19" Type="http://schemas.openxmlformats.org/officeDocument/2006/relationships/image" Target="../media/image40.svg"/><Relationship Id="rId4" Type="http://schemas.openxmlformats.org/officeDocument/2006/relationships/image" Target="../media/image15.png"/><Relationship Id="rId9" Type="http://schemas.openxmlformats.org/officeDocument/2006/relationships/image" Target="../media/image30.sv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image" Target="../media/image53.svg"/><Relationship Id="rId18" Type="http://schemas.openxmlformats.org/officeDocument/2006/relationships/image" Target="../media/image58.png"/><Relationship Id="rId26" Type="http://schemas.openxmlformats.org/officeDocument/2006/relationships/image" Target="../media/image108.png"/><Relationship Id="rId3" Type="http://schemas.openxmlformats.org/officeDocument/2006/relationships/image" Target="../media/image16.png"/><Relationship Id="rId21" Type="http://schemas.openxmlformats.org/officeDocument/2006/relationships/image" Target="../media/image103.sv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107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56.svg"/><Relationship Id="rId20" Type="http://schemas.openxmlformats.org/officeDocument/2006/relationships/image" Target="../media/image10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24" Type="http://schemas.openxmlformats.org/officeDocument/2006/relationships/image" Target="../media/image106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105.png"/><Relationship Id="rId10" Type="http://schemas.openxmlformats.org/officeDocument/2006/relationships/image" Target="../media/image50.svg"/><Relationship Id="rId19" Type="http://schemas.openxmlformats.org/officeDocument/2006/relationships/image" Target="../media/image59.svg"/><Relationship Id="rId4" Type="http://schemas.openxmlformats.org/officeDocument/2006/relationships/image" Target="../media/image17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104.png"/><Relationship Id="rId27" Type="http://schemas.openxmlformats.org/officeDocument/2006/relationships/image" Target="../media/image27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5.png"/><Relationship Id="rId5" Type="http://schemas.microsoft.com/office/2007/relationships/hdphoto" Target="../media/hdphoto2.wdp"/><Relationship Id="rId4" Type="http://schemas.openxmlformats.org/officeDocument/2006/relationships/image" Target="../media/image2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>
            <a:spLocks noGrp="1"/>
          </p:cNvSpPr>
          <p:nvPr>
            <p:ph type="body" sz="quarter" idx="4294967295"/>
          </p:nvPr>
        </p:nvSpPr>
        <p:spPr>
          <a:xfrm>
            <a:off x="1187604" y="2972343"/>
            <a:ext cx="10515600" cy="727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7" tIns="22847" rIns="45707" bIns="22847" anchor="b" anchorCtr="0">
            <a:noAutofit/>
          </a:bodyPr>
          <a:lstStyle/>
          <a:p>
            <a:pPr marL="0" indent="0">
              <a:lnSpc>
                <a:spcPct val="136675"/>
              </a:lnSpc>
              <a:spcBef>
                <a:spcPts val="0"/>
              </a:spcBef>
              <a:buSzPts val="8000"/>
              <a:buNone/>
            </a:pPr>
            <a:r>
              <a:rPr lang="en-US" sz="3999">
                <a:solidFill>
                  <a:schemeClr val="bg1"/>
                </a:solidFill>
                <a:latin typeface="Avenir Medium" panose="02000503020000020003" pitchFamily="2" charset="0"/>
              </a:rPr>
              <a:t>Egnyte Overview </a:t>
            </a:r>
            <a:endParaRPr lang="en-US">
              <a:solidFill>
                <a:schemeClr val="bg1"/>
              </a:solidFill>
              <a:latin typeface="Avenir Medium" panose="02000503020000020003" pitchFamily="2" charset="0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1187604" y="3721913"/>
            <a:ext cx="8659547" cy="3539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7" tIns="22847" rIns="45707" bIns="22847" anchor="t" anchorCtr="0">
            <a:spAutoFit/>
          </a:bodyPr>
          <a:lstStyle/>
          <a:p>
            <a:pPr>
              <a:buClr>
                <a:schemeClr val="lt1"/>
              </a:buClr>
              <a:buSzPts val="4800"/>
            </a:pPr>
            <a:r>
              <a:rPr lang="en-US" sz="2000">
                <a:latin typeface="Avenir"/>
                <a:ea typeface="Avenir"/>
                <a:cs typeface="Avenir"/>
                <a:sym typeface="Avenir"/>
              </a:rPr>
              <a:t>Name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>
          <a:extLst>
            <a:ext uri="{FF2B5EF4-FFF2-40B4-BE49-F238E27FC236}">
              <a16:creationId xmlns:a16="http://schemas.microsoft.com/office/drawing/2014/main" id="{B0564EB7-2066-0B0B-453C-791A07AEC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2">
            <a:extLst>
              <a:ext uri="{FF2B5EF4-FFF2-40B4-BE49-F238E27FC236}">
                <a16:creationId xmlns:a16="http://schemas.microsoft.com/office/drawing/2014/main" id="{E9ECDCAB-09F8-3ECA-BF92-DC09F1394DC0}"/>
              </a:ext>
            </a:extLst>
          </p:cNvPr>
          <p:cNvSpPr txBox="1"/>
          <p:nvPr/>
        </p:nvSpPr>
        <p:spPr>
          <a:xfrm>
            <a:off x="648303" y="438619"/>
            <a:ext cx="10895393" cy="6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36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22,000+ Customers</a:t>
            </a:r>
            <a:endParaRPr kumimoji="0" lang="en-US" sz="36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1" name="Google Shape;675;p12">
            <a:extLst>
              <a:ext uri="{FF2B5EF4-FFF2-40B4-BE49-F238E27FC236}">
                <a16:creationId xmlns:a16="http://schemas.microsoft.com/office/drawing/2014/main" id="{CB6214F7-3485-D0BE-34B4-9C279A9975F0}"/>
              </a:ext>
            </a:extLst>
          </p:cNvPr>
          <p:cNvSpPr>
            <a:spLocks/>
          </p:cNvSpPr>
          <p:nvPr/>
        </p:nvSpPr>
        <p:spPr>
          <a:xfrm>
            <a:off x="9394027" y="4769862"/>
            <a:ext cx="1881442" cy="1203180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0" name="Google Shape;675;p12">
            <a:extLst>
              <a:ext uri="{FF2B5EF4-FFF2-40B4-BE49-F238E27FC236}">
                <a16:creationId xmlns:a16="http://schemas.microsoft.com/office/drawing/2014/main" id="{D16E66D3-EA17-469F-BDC9-80097E1F4418}"/>
              </a:ext>
            </a:extLst>
          </p:cNvPr>
          <p:cNvSpPr>
            <a:spLocks/>
          </p:cNvSpPr>
          <p:nvPr/>
        </p:nvSpPr>
        <p:spPr>
          <a:xfrm>
            <a:off x="9380727" y="2235390"/>
            <a:ext cx="1881442" cy="1717788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" name="Google Shape;675;p12">
            <a:extLst>
              <a:ext uri="{FF2B5EF4-FFF2-40B4-BE49-F238E27FC236}">
                <a16:creationId xmlns:a16="http://schemas.microsoft.com/office/drawing/2014/main" id="{3123D94B-AF00-F75B-9E24-0CE926FEE3E7}"/>
              </a:ext>
            </a:extLst>
          </p:cNvPr>
          <p:cNvSpPr>
            <a:spLocks/>
          </p:cNvSpPr>
          <p:nvPr/>
        </p:nvSpPr>
        <p:spPr>
          <a:xfrm>
            <a:off x="7256211" y="2235390"/>
            <a:ext cx="1881442" cy="3778715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" name="Google Shape;675;p12">
            <a:extLst>
              <a:ext uri="{FF2B5EF4-FFF2-40B4-BE49-F238E27FC236}">
                <a16:creationId xmlns:a16="http://schemas.microsoft.com/office/drawing/2014/main" id="{2288BC0D-83A7-A587-949F-319C11A8C228}"/>
              </a:ext>
            </a:extLst>
          </p:cNvPr>
          <p:cNvSpPr>
            <a:spLocks/>
          </p:cNvSpPr>
          <p:nvPr/>
        </p:nvSpPr>
        <p:spPr>
          <a:xfrm>
            <a:off x="5150855" y="2235389"/>
            <a:ext cx="1881442" cy="3778716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" name="Google Shape;675;p12">
            <a:extLst>
              <a:ext uri="{FF2B5EF4-FFF2-40B4-BE49-F238E27FC236}">
                <a16:creationId xmlns:a16="http://schemas.microsoft.com/office/drawing/2014/main" id="{670E995A-41DA-3A2E-E35E-4948177BF9A1}"/>
              </a:ext>
            </a:extLst>
          </p:cNvPr>
          <p:cNvSpPr>
            <a:spLocks/>
          </p:cNvSpPr>
          <p:nvPr/>
        </p:nvSpPr>
        <p:spPr>
          <a:xfrm>
            <a:off x="3056748" y="2235390"/>
            <a:ext cx="1881442" cy="3778716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" name="Google Shape;675;p12">
            <a:extLst>
              <a:ext uri="{FF2B5EF4-FFF2-40B4-BE49-F238E27FC236}">
                <a16:creationId xmlns:a16="http://schemas.microsoft.com/office/drawing/2014/main" id="{E8563B17-6F60-61F9-DE60-783EC2D06E42}"/>
              </a:ext>
            </a:extLst>
          </p:cNvPr>
          <p:cNvSpPr>
            <a:spLocks/>
          </p:cNvSpPr>
          <p:nvPr/>
        </p:nvSpPr>
        <p:spPr>
          <a:xfrm>
            <a:off x="916530" y="2235390"/>
            <a:ext cx="1881442" cy="3778716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677" name="Google Shape;677;p12">
            <a:extLst>
              <a:ext uri="{FF2B5EF4-FFF2-40B4-BE49-F238E27FC236}">
                <a16:creationId xmlns:a16="http://schemas.microsoft.com/office/drawing/2014/main" id="{D8BADA9B-CE22-26CF-9F4F-453248FE20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8903" y="2619531"/>
            <a:ext cx="520956" cy="126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12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EF1F87FD-6667-CFEC-E77D-EBC45FB7251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0923" y="5480873"/>
            <a:ext cx="836917" cy="206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12">
            <a:extLst>
              <a:ext uri="{FF2B5EF4-FFF2-40B4-BE49-F238E27FC236}">
                <a16:creationId xmlns:a16="http://schemas.microsoft.com/office/drawing/2014/main" id="{88A34991-6B03-09D8-7707-09FA000E8F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0086" y="2544985"/>
            <a:ext cx="577883" cy="183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3" name="Google Shape;693;p12">
            <a:extLst>
              <a:ext uri="{FF2B5EF4-FFF2-40B4-BE49-F238E27FC236}">
                <a16:creationId xmlns:a16="http://schemas.microsoft.com/office/drawing/2014/main" id="{78FAED37-E61B-74ED-60B7-A8DC2D132AA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61911" y="2520092"/>
            <a:ext cx="748601" cy="16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12" descr="A black text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663C80A4-FF48-119E-E691-87837E1D881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261796" y="4934915"/>
            <a:ext cx="868324" cy="263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12" descr="Synergy Associates | HPE Renew | Aruba Networking | Dell EMC">
            <a:extLst>
              <a:ext uri="{FF2B5EF4-FFF2-40B4-BE49-F238E27FC236}">
                <a16:creationId xmlns:a16="http://schemas.microsoft.com/office/drawing/2014/main" id="{F0B05E93-D89C-1F27-42B4-B476E573EF7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546079" y="4969550"/>
            <a:ext cx="647510" cy="194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12" descr="Managed IT Services from Network Coverage | NetCov.com">
            <a:extLst>
              <a:ext uri="{FF2B5EF4-FFF2-40B4-BE49-F238E27FC236}">
                <a16:creationId xmlns:a16="http://schemas.microsoft.com/office/drawing/2014/main" id="{4199F266-946B-EAA3-AB4D-E6FA1D1E8FD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817659" y="5269669"/>
            <a:ext cx="976259" cy="29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12">
            <a:extLst>
              <a:ext uri="{FF2B5EF4-FFF2-40B4-BE49-F238E27FC236}">
                <a16:creationId xmlns:a16="http://schemas.microsoft.com/office/drawing/2014/main" id="{E32C646D-CA92-D1A5-F0E8-E8E184287413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436044" y="2490521"/>
            <a:ext cx="795039" cy="160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12">
            <a:extLst>
              <a:ext uri="{FF2B5EF4-FFF2-40B4-BE49-F238E27FC236}">
                <a16:creationId xmlns:a16="http://schemas.microsoft.com/office/drawing/2014/main" id="{B2FD645C-BF38-98A7-99FD-EDD45F6A81FE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443420" y="2867586"/>
            <a:ext cx="780287" cy="14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12" descr="A picture containing logo, graphics, font, symbol&#10;&#10;Description automatically generated">
            <a:extLst>
              <a:ext uri="{FF2B5EF4-FFF2-40B4-BE49-F238E27FC236}">
                <a16:creationId xmlns:a16="http://schemas.microsoft.com/office/drawing/2014/main" id="{D34F56C3-CBC8-D9E3-F17B-FEA17C2A3BAA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79267" y="2439476"/>
            <a:ext cx="388471" cy="251623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12">
            <a:extLst>
              <a:ext uri="{FF2B5EF4-FFF2-40B4-BE49-F238E27FC236}">
                <a16:creationId xmlns:a16="http://schemas.microsoft.com/office/drawing/2014/main" id="{1A8B62D9-3A77-FC3E-7EF2-FB3CAC705E7F}"/>
              </a:ext>
            </a:extLst>
          </p:cNvPr>
          <p:cNvSpPr/>
          <p:nvPr/>
        </p:nvSpPr>
        <p:spPr>
          <a:xfrm>
            <a:off x="9379260" y="1582855"/>
            <a:ext cx="1881443" cy="52032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Retail, Services, and Technology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0" name="Google Shape;710;p12">
            <a:extLst>
              <a:ext uri="{FF2B5EF4-FFF2-40B4-BE49-F238E27FC236}">
                <a16:creationId xmlns:a16="http://schemas.microsoft.com/office/drawing/2014/main" id="{F6E7956D-CED2-C480-1CF0-2232DCAAD596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9532779" y="2477267"/>
            <a:ext cx="810155" cy="125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12">
            <a:extLst>
              <a:ext uri="{FF2B5EF4-FFF2-40B4-BE49-F238E27FC236}">
                <a16:creationId xmlns:a16="http://schemas.microsoft.com/office/drawing/2014/main" id="{F7F6B2A3-C043-AD4C-DAFE-8856A980A6BB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098552" y="2603509"/>
            <a:ext cx="650557" cy="18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12">
            <a:extLst>
              <a:ext uri="{FF2B5EF4-FFF2-40B4-BE49-F238E27FC236}">
                <a16:creationId xmlns:a16="http://schemas.microsoft.com/office/drawing/2014/main" id="{799BB73C-5256-C43C-D5E4-B7D4F31F6990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445902" y="3286655"/>
            <a:ext cx="775323" cy="130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raphic 658">
            <a:extLst>
              <a:ext uri="{FF2B5EF4-FFF2-40B4-BE49-F238E27FC236}">
                <a16:creationId xmlns:a16="http://schemas.microsoft.com/office/drawing/2014/main" id="{CD0F0529-11E6-FA9F-B665-9A631075683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433805" y="2908991"/>
            <a:ext cx="431152" cy="305684"/>
          </a:xfrm>
          <a:prstGeom prst="rect">
            <a:avLst/>
          </a:prstGeom>
        </p:spPr>
      </p:pic>
      <p:pic>
        <p:nvPicPr>
          <p:cNvPr id="661" name="Graphic 660">
            <a:extLst>
              <a:ext uri="{FF2B5EF4-FFF2-40B4-BE49-F238E27FC236}">
                <a16:creationId xmlns:a16="http://schemas.microsoft.com/office/drawing/2014/main" id="{A2EAF48F-C3A2-982E-EAB4-E0364272ABB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125510" y="2962644"/>
            <a:ext cx="596640" cy="229476"/>
          </a:xfrm>
          <a:prstGeom prst="rect">
            <a:avLst/>
          </a:prstGeom>
        </p:spPr>
      </p:pic>
      <p:pic>
        <p:nvPicPr>
          <p:cNvPr id="667" name="Picture 666" descr="A white and blue sign with blue text&#10;&#10;Description automatically generated">
            <a:extLst>
              <a:ext uri="{FF2B5EF4-FFF2-40B4-BE49-F238E27FC236}">
                <a16:creationId xmlns:a16="http://schemas.microsoft.com/office/drawing/2014/main" id="{1D7B2214-5CEB-165E-4B4F-81B1F60E8F6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374159" y="3439433"/>
            <a:ext cx="550444" cy="258709"/>
          </a:xfrm>
          <a:prstGeom prst="rect">
            <a:avLst/>
          </a:prstGeom>
        </p:spPr>
      </p:pic>
      <p:pic>
        <p:nvPicPr>
          <p:cNvPr id="670" name="Picture 66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F47A9D8-9BC0-EB84-C1B6-95651DB6C1B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109860" y="3483438"/>
            <a:ext cx="627941" cy="86919"/>
          </a:xfrm>
          <a:prstGeom prst="rect">
            <a:avLst/>
          </a:prstGeom>
        </p:spPr>
      </p:pic>
      <p:pic>
        <p:nvPicPr>
          <p:cNvPr id="672" name="Picture 671" descr="A black and grey logo&#10;&#10;Description automatically generated">
            <a:extLst>
              <a:ext uri="{FF2B5EF4-FFF2-40B4-BE49-F238E27FC236}">
                <a16:creationId xmlns:a16="http://schemas.microsoft.com/office/drawing/2014/main" id="{223B913A-7EA2-7DA1-F9B2-AF95C5FD158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391395" y="3897836"/>
            <a:ext cx="515972" cy="115578"/>
          </a:xfrm>
          <a:prstGeom prst="rect">
            <a:avLst/>
          </a:prstGeom>
        </p:spPr>
      </p:pic>
      <p:pic>
        <p:nvPicPr>
          <p:cNvPr id="678" name="Picture 677" descr="A yellow stick in the dark&#10;&#10;Description automatically generated">
            <a:extLst>
              <a:ext uri="{FF2B5EF4-FFF2-40B4-BE49-F238E27FC236}">
                <a16:creationId xmlns:a16="http://schemas.microsoft.com/office/drawing/2014/main" id="{7AF51396-57DB-510F-5CE7-CBDBE45AEB22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80988" y="3821214"/>
            <a:ext cx="685685" cy="196879"/>
          </a:xfrm>
          <a:prstGeom prst="rect">
            <a:avLst/>
          </a:prstGeom>
        </p:spPr>
      </p:pic>
      <p:pic>
        <p:nvPicPr>
          <p:cNvPr id="681" name="Picture 680" descr="A blue and black logo&#10;&#10;Description automatically generated">
            <a:extLst>
              <a:ext uri="{FF2B5EF4-FFF2-40B4-BE49-F238E27FC236}">
                <a16:creationId xmlns:a16="http://schemas.microsoft.com/office/drawing/2014/main" id="{434BDD16-37C5-8449-C25A-2FB7ED44905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355552" y="4271539"/>
            <a:ext cx="587658" cy="89134"/>
          </a:xfrm>
          <a:prstGeom prst="rect">
            <a:avLst/>
          </a:prstGeom>
        </p:spPr>
      </p:pic>
      <p:pic>
        <p:nvPicPr>
          <p:cNvPr id="683" name="Graphic 682">
            <a:extLst>
              <a:ext uri="{FF2B5EF4-FFF2-40B4-BE49-F238E27FC236}">
                <a16:creationId xmlns:a16="http://schemas.microsoft.com/office/drawing/2014/main" id="{F34D876E-DB8F-81C6-5DE5-4C93B4DBA0A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218630" y="5340734"/>
            <a:ext cx="410399" cy="336358"/>
          </a:xfrm>
          <a:prstGeom prst="rect">
            <a:avLst/>
          </a:prstGeom>
        </p:spPr>
      </p:pic>
      <p:pic>
        <p:nvPicPr>
          <p:cNvPr id="685" name="Picture 684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F9AA9513-4F9D-88B4-B4B4-C777C31E7CF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106720" y="4185450"/>
            <a:ext cx="634220" cy="216003"/>
          </a:xfrm>
          <a:prstGeom prst="rect">
            <a:avLst/>
          </a:prstGeom>
        </p:spPr>
      </p:pic>
      <p:pic>
        <p:nvPicPr>
          <p:cNvPr id="690" name="Graphic 689">
            <a:extLst>
              <a:ext uri="{FF2B5EF4-FFF2-40B4-BE49-F238E27FC236}">
                <a16:creationId xmlns:a16="http://schemas.microsoft.com/office/drawing/2014/main" id="{0E5DA4E6-3B57-772F-0562-0CFCE15613B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080988" y="4589534"/>
            <a:ext cx="685685" cy="201672"/>
          </a:xfrm>
          <a:prstGeom prst="rect">
            <a:avLst/>
          </a:prstGeom>
        </p:spPr>
      </p:pic>
      <p:pic>
        <p:nvPicPr>
          <p:cNvPr id="692" name="Picture 691" descr="A logo with a triangle on it&#10;&#10;Description automatically generated">
            <a:extLst>
              <a:ext uri="{FF2B5EF4-FFF2-40B4-BE49-F238E27FC236}">
                <a16:creationId xmlns:a16="http://schemas.microsoft.com/office/drawing/2014/main" id="{9FBAC147-D032-D15C-37EA-D3CE1205DF4B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340576" y="4582586"/>
            <a:ext cx="617611" cy="266695"/>
          </a:xfrm>
          <a:prstGeom prst="rect">
            <a:avLst/>
          </a:prstGeom>
        </p:spPr>
      </p:pic>
      <p:pic>
        <p:nvPicPr>
          <p:cNvPr id="704" name="Picture 703" descr="A blue and black square with letters in it&#10;&#10;Description automatically generated">
            <a:extLst>
              <a:ext uri="{FF2B5EF4-FFF2-40B4-BE49-F238E27FC236}">
                <a16:creationId xmlns:a16="http://schemas.microsoft.com/office/drawing/2014/main" id="{EA915C14-CDA0-F55E-5C82-8FE2C511E745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4249161" y="4932542"/>
            <a:ext cx="298997" cy="298997"/>
          </a:xfrm>
          <a:prstGeom prst="rect">
            <a:avLst/>
          </a:prstGeom>
        </p:spPr>
      </p:pic>
      <p:pic>
        <p:nvPicPr>
          <p:cNvPr id="706" name="Graphic 705">
            <a:extLst>
              <a:ext uri="{FF2B5EF4-FFF2-40B4-BE49-F238E27FC236}">
                <a16:creationId xmlns:a16="http://schemas.microsoft.com/office/drawing/2014/main" id="{B84F6BD7-77C8-CAF6-0B20-F00BFDF0934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338325" y="5091317"/>
            <a:ext cx="622112" cy="171617"/>
          </a:xfrm>
          <a:prstGeom prst="rect">
            <a:avLst/>
          </a:prstGeom>
        </p:spPr>
      </p:pic>
      <p:pic>
        <p:nvPicPr>
          <p:cNvPr id="708" name="Graphic 707">
            <a:extLst>
              <a:ext uri="{FF2B5EF4-FFF2-40B4-BE49-F238E27FC236}">
                <a16:creationId xmlns:a16="http://schemas.microsoft.com/office/drawing/2014/main" id="{B5FBD7AA-BDB7-5EE2-0BD2-FAA18470F2F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5388751" y="2920033"/>
            <a:ext cx="694920" cy="126729"/>
          </a:xfrm>
          <a:prstGeom prst="rect">
            <a:avLst/>
          </a:prstGeom>
        </p:spPr>
      </p:pic>
      <p:pic>
        <p:nvPicPr>
          <p:cNvPr id="715" name="Graphic 714">
            <a:extLst>
              <a:ext uri="{FF2B5EF4-FFF2-40B4-BE49-F238E27FC236}">
                <a16:creationId xmlns:a16="http://schemas.microsoft.com/office/drawing/2014/main" id="{4333AC5C-8E3B-4DF3-8614-5E46087F83D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6156250" y="2937963"/>
            <a:ext cx="745554" cy="85555"/>
          </a:xfrm>
          <a:prstGeom prst="rect">
            <a:avLst/>
          </a:prstGeom>
        </p:spPr>
      </p:pic>
      <p:pic>
        <p:nvPicPr>
          <p:cNvPr id="717" name="Graphic 716">
            <a:extLst>
              <a:ext uri="{FF2B5EF4-FFF2-40B4-BE49-F238E27FC236}">
                <a16:creationId xmlns:a16="http://schemas.microsoft.com/office/drawing/2014/main" id="{88731E50-BF97-8E72-D0A1-F3CED624E703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5393804" y="3274638"/>
            <a:ext cx="684815" cy="122574"/>
          </a:xfrm>
          <a:prstGeom prst="rect">
            <a:avLst/>
          </a:prstGeom>
        </p:spPr>
      </p:pic>
      <p:pic>
        <p:nvPicPr>
          <p:cNvPr id="719" name="Picture 718" descr="A blue and black logo&#10;&#10;Description automatically generated">
            <a:extLst>
              <a:ext uri="{FF2B5EF4-FFF2-40B4-BE49-F238E27FC236}">
                <a16:creationId xmlns:a16="http://schemas.microsoft.com/office/drawing/2014/main" id="{3AFFE358-C7B0-CA0E-A534-D634A4368E32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162427" y="3205322"/>
            <a:ext cx="733200" cy="195520"/>
          </a:xfrm>
          <a:prstGeom prst="rect">
            <a:avLst/>
          </a:prstGeom>
        </p:spPr>
      </p:pic>
      <p:pic>
        <p:nvPicPr>
          <p:cNvPr id="721" name="Graphic 720">
            <a:extLst>
              <a:ext uri="{FF2B5EF4-FFF2-40B4-BE49-F238E27FC236}">
                <a16:creationId xmlns:a16="http://schemas.microsoft.com/office/drawing/2014/main" id="{864A9773-C0BA-F8A4-AF80-933B67D96851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5460279" y="3635632"/>
            <a:ext cx="551864" cy="277545"/>
          </a:xfrm>
          <a:prstGeom prst="rect">
            <a:avLst/>
          </a:prstGeom>
        </p:spPr>
      </p:pic>
      <p:pic>
        <p:nvPicPr>
          <p:cNvPr id="723" name="Picture 722" descr="A logo of a company&#10;&#10;Description automatically generated">
            <a:extLst>
              <a:ext uri="{FF2B5EF4-FFF2-40B4-BE49-F238E27FC236}">
                <a16:creationId xmlns:a16="http://schemas.microsoft.com/office/drawing/2014/main" id="{A32830E6-6F04-1660-DC80-C35BA1787D18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6168499" y="3618801"/>
            <a:ext cx="721056" cy="267960"/>
          </a:xfrm>
          <a:prstGeom prst="rect">
            <a:avLst/>
          </a:prstGeom>
        </p:spPr>
      </p:pic>
      <p:pic>
        <p:nvPicPr>
          <p:cNvPr id="725" name="Graphic 724">
            <a:extLst>
              <a:ext uri="{FF2B5EF4-FFF2-40B4-BE49-F238E27FC236}">
                <a16:creationId xmlns:a16="http://schemas.microsoft.com/office/drawing/2014/main" id="{964506A9-3257-0229-80DF-D2F7B203FE8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5348567" y="4108854"/>
            <a:ext cx="775288" cy="218816"/>
          </a:xfrm>
          <a:prstGeom prst="rect">
            <a:avLst/>
          </a:prstGeom>
        </p:spPr>
      </p:pic>
      <p:pic>
        <p:nvPicPr>
          <p:cNvPr id="727" name="Picture 726">
            <a:extLst>
              <a:ext uri="{FF2B5EF4-FFF2-40B4-BE49-F238E27FC236}">
                <a16:creationId xmlns:a16="http://schemas.microsoft.com/office/drawing/2014/main" id="{FFAC625D-FEEE-E43D-3718-E445FDC28ABA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6224527" y="4097994"/>
            <a:ext cx="609001" cy="267961"/>
          </a:xfrm>
          <a:prstGeom prst="rect">
            <a:avLst/>
          </a:prstGeom>
        </p:spPr>
      </p:pic>
      <p:pic>
        <p:nvPicPr>
          <p:cNvPr id="729" name="Graphic 728">
            <a:extLst>
              <a:ext uri="{FF2B5EF4-FFF2-40B4-BE49-F238E27FC236}">
                <a16:creationId xmlns:a16="http://schemas.microsoft.com/office/drawing/2014/main" id="{57FCA075-D132-EC1A-4B59-A248EE4696A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6319917" y="4554568"/>
            <a:ext cx="426162" cy="228781"/>
          </a:xfrm>
          <a:prstGeom prst="rect">
            <a:avLst/>
          </a:prstGeom>
        </p:spPr>
      </p:pic>
      <p:pic>
        <p:nvPicPr>
          <p:cNvPr id="731" name="Picture 730" descr="A white letter in a circle&#10;&#10;Description automatically generated">
            <a:extLst>
              <a:ext uri="{FF2B5EF4-FFF2-40B4-BE49-F238E27FC236}">
                <a16:creationId xmlns:a16="http://schemas.microsoft.com/office/drawing/2014/main" id="{66B67B5D-93C6-BBE0-CA55-41A47106264B}"/>
              </a:ext>
            </a:extLst>
      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8547691" y="2806555"/>
            <a:ext cx="251622" cy="251622"/>
          </a:xfrm>
          <a:prstGeom prst="rect">
            <a:avLst/>
          </a:prstGeom>
        </p:spPr>
      </p:pic>
      <p:pic>
        <p:nvPicPr>
          <p:cNvPr id="733" name="Graphic 732">
            <a:extLst>
              <a:ext uri="{FF2B5EF4-FFF2-40B4-BE49-F238E27FC236}">
                <a16:creationId xmlns:a16="http://schemas.microsoft.com/office/drawing/2014/main" id="{58E2A5B6-3AE5-718D-579A-63C448505D7E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447728" y="4166058"/>
            <a:ext cx="771670" cy="115111"/>
          </a:xfrm>
          <a:prstGeom prst="rect">
            <a:avLst/>
          </a:prstGeom>
        </p:spPr>
      </p:pic>
      <p:pic>
        <p:nvPicPr>
          <p:cNvPr id="735" name="Picture 734" descr="A black and white logo&#10;&#10;Description automatically generated">
            <a:extLst>
              <a:ext uri="{FF2B5EF4-FFF2-40B4-BE49-F238E27FC236}">
                <a16:creationId xmlns:a16="http://schemas.microsoft.com/office/drawing/2014/main" id="{B5EAD983-4BF4-7420-0A42-098BA245924C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7478137" y="3704616"/>
            <a:ext cx="710852" cy="198447"/>
          </a:xfrm>
          <a:prstGeom prst="rect">
            <a:avLst/>
          </a:prstGeom>
        </p:spPr>
      </p:pic>
      <p:pic>
        <p:nvPicPr>
          <p:cNvPr id="737" name="Picture 736" descr="A blue text on a white oval with a black background&#10;&#10;Description automatically generated">
            <a:extLst>
              <a:ext uri="{FF2B5EF4-FFF2-40B4-BE49-F238E27FC236}">
                <a16:creationId xmlns:a16="http://schemas.microsoft.com/office/drawing/2014/main" id="{D5B31A49-1CC3-1B8E-BF2B-8589ED891129}"/>
              </a:ext>
            </a:extLst>
      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8400404" y="4115801"/>
            <a:ext cx="546196" cy="262913"/>
          </a:xfrm>
          <a:prstGeom prst="rect">
            <a:avLst/>
          </a:prstGeom>
        </p:spPr>
      </p:pic>
      <p:pic>
        <p:nvPicPr>
          <p:cNvPr id="739" name="Picture 73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363AD04C-6FD4-3ED8-C860-EB1CC992591B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8330550" y="4606556"/>
            <a:ext cx="685905" cy="122149"/>
          </a:xfrm>
          <a:prstGeom prst="rect">
            <a:avLst/>
          </a:prstGeom>
        </p:spPr>
      </p:pic>
      <p:pic>
        <p:nvPicPr>
          <p:cNvPr id="741" name="Picture 740" descr="A green and grey logo&#10;&#10;Description automatically generated">
            <a:extLst>
              <a:ext uri="{FF2B5EF4-FFF2-40B4-BE49-F238E27FC236}">
                <a16:creationId xmlns:a16="http://schemas.microsoft.com/office/drawing/2014/main" id="{D32B1298-96B9-9C55-B650-91B9B017DF15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7463701" y="4554568"/>
            <a:ext cx="739725" cy="170408"/>
          </a:xfrm>
          <a:prstGeom prst="rect">
            <a:avLst/>
          </a:prstGeom>
        </p:spPr>
      </p:pic>
      <p:pic>
        <p:nvPicPr>
          <p:cNvPr id="743" name="Graphic 742">
            <a:extLst>
              <a:ext uri="{FF2B5EF4-FFF2-40B4-BE49-F238E27FC236}">
                <a16:creationId xmlns:a16="http://schemas.microsoft.com/office/drawing/2014/main" id="{91BA932E-4DEF-66BD-480B-30170F59A53F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8386464" y="3267502"/>
            <a:ext cx="574076" cy="152938"/>
          </a:xfrm>
          <a:prstGeom prst="rect">
            <a:avLst/>
          </a:prstGeom>
        </p:spPr>
      </p:pic>
      <p:pic>
        <p:nvPicPr>
          <p:cNvPr id="745" name="Picture 74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6F4A243-5843-BCBF-6861-61731980F241}"/>
              </a:ext>
            </a:extLst>
          </p:cNvPr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8368670" y="3623124"/>
            <a:ext cx="609665" cy="342936"/>
          </a:xfrm>
          <a:prstGeom prst="rect">
            <a:avLst/>
          </a:prstGeom>
        </p:spPr>
      </p:pic>
      <p:pic>
        <p:nvPicPr>
          <p:cNvPr id="747" name="Graphic 746">
            <a:extLst>
              <a:ext uri="{FF2B5EF4-FFF2-40B4-BE49-F238E27FC236}">
                <a16:creationId xmlns:a16="http://schemas.microsoft.com/office/drawing/2014/main" id="{A7D239F3-EA06-92B3-4D27-5BCC59E5B19D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b="41406"/>
          <a:stretch/>
        </p:blipFill>
        <p:spPr>
          <a:xfrm>
            <a:off x="10491804" y="2478817"/>
            <a:ext cx="621494" cy="142698"/>
          </a:xfrm>
          <a:prstGeom prst="rect">
            <a:avLst/>
          </a:prstGeom>
        </p:spPr>
      </p:pic>
      <p:pic>
        <p:nvPicPr>
          <p:cNvPr id="749" name="Picture 748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F204FF72-6EB1-50D2-37DD-21E8468E6BED}"/>
              </a:ext>
            </a:extLst>
          </p:cNvPr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10512286" y="2994637"/>
            <a:ext cx="420300" cy="390279"/>
          </a:xfrm>
          <a:prstGeom prst="rect">
            <a:avLst/>
          </a:prstGeom>
        </p:spPr>
      </p:pic>
      <p:pic>
        <p:nvPicPr>
          <p:cNvPr id="751" name="Picture 750" descr="A logo with red dots&#10;&#10;Description automatically generated">
            <a:extLst>
              <a:ext uri="{FF2B5EF4-FFF2-40B4-BE49-F238E27FC236}">
                <a16:creationId xmlns:a16="http://schemas.microsoft.com/office/drawing/2014/main" id="{9C3F11C5-7DC3-B699-6A80-353B9429C976}"/>
              </a:ext>
            </a:extLst>
          </p:cNvPr>
          <p:cNvPicPr>
            <a:picLocks noChangeAspect="1"/>
          </p:cNvPicPr>
          <p:nvPr/>
        </p:nvPicPr>
        <p:blipFill>
          <a:blip r:embed="rId62"/>
          <a:srcRect l="16820" t="13368" r="16533" b="15259"/>
          <a:stretch/>
        </p:blipFill>
        <p:spPr>
          <a:xfrm>
            <a:off x="9469683" y="2718732"/>
            <a:ext cx="992356" cy="271937"/>
          </a:xfrm>
          <a:prstGeom prst="rect">
            <a:avLst/>
          </a:prstGeom>
        </p:spPr>
      </p:pic>
      <p:pic>
        <p:nvPicPr>
          <p:cNvPr id="753" name="Picture 752">
            <a:extLst>
              <a:ext uri="{FF2B5EF4-FFF2-40B4-BE49-F238E27FC236}">
                <a16:creationId xmlns:a16="http://schemas.microsoft.com/office/drawing/2014/main" id="{4E31B493-AE55-4415-A9D7-512E7ADA029B}"/>
              </a:ext>
            </a:extLst>
          </p:cNvPr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9706144" y="3427984"/>
            <a:ext cx="363270" cy="363270"/>
          </a:xfrm>
          <a:prstGeom prst="rect">
            <a:avLst/>
          </a:prstGeom>
        </p:spPr>
      </p:pic>
      <p:pic>
        <p:nvPicPr>
          <p:cNvPr id="755" name="Picture 754">
            <a:extLst>
              <a:ext uri="{FF2B5EF4-FFF2-40B4-BE49-F238E27FC236}">
                <a16:creationId xmlns:a16="http://schemas.microsoft.com/office/drawing/2014/main" id="{E10D3297-4236-3B94-F0EA-569142B44F0B}"/>
              </a:ext>
            </a:extLst>
          </p:cNvPr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10512286" y="2763266"/>
            <a:ext cx="601012" cy="178896"/>
          </a:xfrm>
          <a:prstGeom prst="rect">
            <a:avLst/>
          </a:prstGeom>
        </p:spPr>
      </p:pic>
      <p:pic>
        <p:nvPicPr>
          <p:cNvPr id="757" name="Picture 756" descr="A black and white logo&#10;&#10;Description automatically generated">
            <a:extLst>
              <a:ext uri="{FF2B5EF4-FFF2-40B4-BE49-F238E27FC236}">
                <a16:creationId xmlns:a16="http://schemas.microsoft.com/office/drawing/2014/main" id="{71FE3BDC-EC76-D0A3-8EE0-5BEE263F2DEE}"/>
              </a:ext>
            </a:extLst>
          </p:cNvPr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10212270" y="3456189"/>
            <a:ext cx="857696" cy="285899"/>
          </a:xfrm>
          <a:prstGeom prst="rect">
            <a:avLst/>
          </a:prstGeom>
        </p:spPr>
      </p:pic>
      <p:pic>
        <p:nvPicPr>
          <p:cNvPr id="759" name="Graphic 758">
            <a:extLst>
              <a:ext uri="{FF2B5EF4-FFF2-40B4-BE49-F238E27FC236}">
                <a16:creationId xmlns:a16="http://schemas.microsoft.com/office/drawing/2014/main" id="{67BBFACF-5D3F-01B6-E325-18711B2AA4B7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9696770" y="3094681"/>
            <a:ext cx="394904" cy="14447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050D62B-8A4D-2798-4CD4-3BFAAE44C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307" y="4714083"/>
            <a:ext cx="443537" cy="11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6" name="Google Shape;666;p12">
            <a:extLst>
              <a:ext uri="{FF2B5EF4-FFF2-40B4-BE49-F238E27FC236}">
                <a16:creationId xmlns:a16="http://schemas.microsoft.com/office/drawing/2014/main" id="{5527FDD9-9DB4-9E26-4A73-975452A73244}"/>
              </a:ext>
            </a:extLst>
          </p:cNvPr>
          <p:cNvPicPr preferRelativeResize="0"/>
          <p:nvPr/>
        </p:nvPicPr>
        <p:blipFill rotWithShape="1">
          <a:blip r:embed="rId69">
            <a:alphaModFix/>
          </a:blip>
          <a:srcRect/>
          <a:stretch/>
        </p:blipFill>
        <p:spPr>
          <a:xfrm>
            <a:off x="1121371" y="5525855"/>
            <a:ext cx="677901" cy="11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12">
            <a:extLst>
              <a:ext uri="{FF2B5EF4-FFF2-40B4-BE49-F238E27FC236}">
                <a16:creationId xmlns:a16="http://schemas.microsoft.com/office/drawing/2014/main" id="{161054F3-B240-A85A-184B-BF36736ED4E0}"/>
              </a:ext>
            </a:extLst>
          </p:cNvPr>
          <p:cNvPicPr preferRelativeResize="0"/>
          <p:nvPr/>
        </p:nvPicPr>
        <p:blipFill rotWithShape="1">
          <a:blip r:embed="rId70">
            <a:alphaModFix/>
          </a:blip>
          <a:srcRect l="13121" r="12082"/>
          <a:stretch/>
        </p:blipFill>
        <p:spPr>
          <a:xfrm>
            <a:off x="1086784" y="4618928"/>
            <a:ext cx="747074" cy="287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12">
            <a:extLst>
              <a:ext uri="{FF2B5EF4-FFF2-40B4-BE49-F238E27FC236}">
                <a16:creationId xmlns:a16="http://schemas.microsoft.com/office/drawing/2014/main" id="{BC19ADFE-EEF7-239F-DBD7-F1207F6F8669}"/>
              </a:ext>
            </a:extLst>
          </p:cNvPr>
          <p:cNvPicPr preferRelativeResize="0"/>
          <p:nvPr/>
        </p:nvPicPr>
        <p:blipFill rotWithShape="1">
          <a:blip r:embed="rId71">
            <a:alphaModFix/>
          </a:blip>
          <a:srcRect/>
          <a:stretch/>
        </p:blipFill>
        <p:spPr>
          <a:xfrm>
            <a:off x="1907539" y="5084277"/>
            <a:ext cx="747073" cy="224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7A182145-39E5-9958-6D3E-E41A9869A5C3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225224" y="2650866"/>
            <a:ext cx="470195" cy="146283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9FCCDD14-AA8F-FD6C-994D-C87E81E44D75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929445" y="2454057"/>
            <a:ext cx="703260" cy="406193"/>
          </a:xfrm>
          <a:prstGeom prst="rect">
            <a:avLst/>
          </a:prstGeom>
        </p:spPr>
      </p:pic>
      <p:pic>
        <p:nvPicPr>
          <p:cNvPr id="61" name="Picture 60" descr="A black rectangle with white text&#10;&#10;Description automatically generated">
            <a:extLst>
              <a:ext uri="{FF2B5EF4-FFF2-40B4-BE49-F238E27FC236}">
                <a16:creationId xmlns:a16="http://schemas.microsoft.com/office/drawing/2014/main" id="{274D00D8-AC49-1EAB-7E57-29953F57C7C3}"/>
              </a:ext>
            </a:extLst>
          </p:cNvPr>
          <p:cNvPicPr>
            <a:picLocks noChangeAspect="1"/>
          </p:cNvPicPr>
          <p:nvPr/>
        </p:nvPicPr>
        <p:blipFill>
          <a:blip r:embed="rId76"/>
          <a:stretch>
            <a:fillRect/>
          </a:stretch>
        </p:blipFill>
        <p:spPr>
          <a:xfrm>
            <a:off x="1202606" y="3020140"/>
            <a:ext cx="515431" cy="286351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8E052D86-F1F7-F726-0070-3B47E7748534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947994" y="3050523"/>
            <a:ext cx="666162" cy="266465"/>
          </a:xfrm>
          <a:prstGeom prst="rect">
            <a:avLst/>
          </a:prstGeom>
        </p:spPr>
      </p:pic>
      <p:pic>
        <p:nvPicPr>
          <p:cNvPr id="641" name="Picture 640" descr="A blue and black logo&#10;&#10;Description automatically generated">
            <a:extLst>
              <a:ext uri="{FF2B5EF4-FFF2-40B4-BE49-F238E27FC236}">
                <a16:creationId xmlns:a16="http://schemas.microsoft.com/office/drawing/2014/main" id="{673CBCBC-3FF6-762F-5F39-C478BE9EA5CA}"/>
              </a:ext>
            </a:extLst>
          </p:cNvPr>
          <p:cNvPicPr>
            <a:picLocks noChangeAspect="1"/>
          </p:cNvPicPr>
          <p:nvPr/>
        </p:nvPicPr>
        <p:blipFill>
          <a:blip r:embed="rId79"/>
          <a:stretch>
            <a:fillRect/>
          </a:stretch>
        </p:blipFill>
        <p:spPr>
          <a:xfrm>
            <a:off x="1234216" y="3532101"/>
            <a:ext cx="452211" cy="127683"/>
          </a:xfrm>
          <a:prstGeom prst="rect">
            <a:avLst/>
          </a:prstGeom>
        </p:spPr>
      </p:pic>
      <p:pic>
        <p:nvPicPr>
          <p:cNvPr id="643" name="Picture 642" descr="A logo with a circle in the middle&#10;&#10;Description automatically generated">
            <a:extLst>
              <a:ext uri="{FF2B5EF4-FFF2-40B4-BE49-F238E27FC236}">
                <a16:creationId xmlns:a16="http://schemas.microsoft.com/office/drawing/2014/main" id="{FF814A4A-78BA-4060-303F-10F4C68717B6}"/>
              </a:ext>
            </a:extLst>
          </p:cNvPr>
          <p:cNvPicPr>
            <a:picLocks noChangeAspect="1"/>
          </p:cNvPicPr>
          <p:nvPr/>
        </p:nvPicPr>
        <p:blipFill>
          <a:blip r:embed="rId80"/>
          <a:stretch>
            <a:fillRect/>
          </a:stretch>
        </p:blipFill>
        <p:spPr>
          <a:xfrm>
            <a:off x="992826" y="3794452"/>
            <a:ext cx="934990" cy="353035"/>
          </a:xfrm>
          <a:prstGeom prst="rect">
            <a:avLst/>
          </a:prstGeom>
        </p:spPr>
      </p:pic>
      <p:pic>
        <p:nvPicPr>
          <p:cNvPr id="645" name="Picture 644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BDCA5AD-6BFA-E8D0-5C9F-5F78AFAA848E}"/>
              </a:ext>
            </a:extLst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2033829" y="3912641"/>
            <a:ext cx="494492" cy="171788"/>
          </a:xfrm>
          <a:prstGeom prst="rect">
            <a:avLst/>
          </a:prstGeom>
        </p:spPr>
      </p:pic>
      <p:pic>
        <p:nvPicPr>
          <p:cNvPr id="647" name="Picture 646" descr="A black and blue logo&#10;&#10;Description automatically generated">
            <a:extLst>
              <a:ext uri="{FF2B5EF4-FFF2-40B4-BE49-F238E27FC236}">
                <a16:creationId xmlns:a16="http://schemas.microsoft.com/office/drawing/2014/main" id="{F1589E82-6432-D9F9-840C-88D0995D7864}"/>
              </a:ext>
            </a:extLst>
          </p:cNvPr>
          <p:cNvPicPr>
            <a:picLocks noChangeAspect="1"/>
          </p:cNvPicPr>
          <p:nvPr/>
        </p:nvPicPr>
        <p:blipFill>
          <a:blip r:embed="rId82"/>
          <a:stretch>
            <a:fillRect/>
          </a:stretch>
        </p:blipFill>
        <p:spPr>
          <a:xfrm>
            <a:off x="2067162" y="3490294"/>
            <a:ext cx="427827" cy="165783"/>
          </a:xfrm>
          <a:prstGeom prst="rect">
            <a:avLst/>
          </a:prstGeom>
        </p:spPr>
      </p:pic>
      <p:pic>
        <p:nvPicPr>
          <p:cNvPr id="649" name="Graphic 648">
            <a:extLst>
              <a:ext uri="{FF2B5EF4-FFF2-40B4-BE49-F238E27FC236}">
                <a16:creationId xmlns:a16="http://schemas.microsoft.com/office/drawing/2014/main" id="{CD27B84C-D382-645F-98A2-4A9679926A3E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005696" y="4303586"/>
            <a:ext cx="550758" cy="254652"/>
          </a:xfrm>
          <a:prstGeom prst="rect">
            <a:avLst/>
          </a:prstGeom>
        </p:spPr>
      </p:pic>
      <p:pic>
        <p:nvPicPr>
          <p:cNvPr id="653" name="Graphic 652">
            <a:extLst>
              <a:ext uri="{FF2B5EF4-FFF2-40B4-BE49-F238E27FC236}">
                <a16:creationId xmlns:a16="http://schemas.microsoft.com/office/drawing/2014/main" id="{423FAAA9-D0C2-969D-1AF3-8014123CFE5E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1253874" y="4976204"/>
            <a:ext cx="412895" cy="338208"/>
          </a:xfrm>
          <a:prstGeom prst="rect">
            <a:avLst/>
          </a:prstGeom>
        </p:spPr>
      </p:pic>
      <p:pic>
        <p:nvPicPr>
          <p:cNvPr id="655" name="Picture 654" descr="A black and pink logo&#10;&#10;Description automatically generated">
            <a:extLst>
              <a:ext uri="{FF2B5EF4-FFF2-40B4-BE49-F238E27FC236}">
                <a16:creationId xmlns:a16="http://schemas.microsoft.com/office/drawing/2014/main" id="{5E0F3FE3-69F5-7B42-F0F8-5AC5D12F986C}"/>
              </a:ext>
            </a:extLst>
          </p:cNvPr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1246353" y="4341282"/>
            <a:ext cx="427936" cy="163481"/>
          </a:xfrm>
          <a:prstGeom prst="rect">
            <a:avLst/>
          </a:prstGeom>
        </p:spPr>
      </p:pic>
      <p:pic>
        <p:nvPicPr>
          <p:cNvPr id="657" name="Graphic 656">
            <a:extLst>
              <a:ext uri="{FF2B5EF4-FFF2-40B4-BE49-F238E27FC236}">
                <a16:creationId xmlns:a16="http://schemas.microsoft.com/office/drawing/2014/main" id="{1C0610A7-1FC3-424E-875B-B4FB00B58F4B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rcRect b="50000"/>
          <a:stretch/>
        </p:blipFill>
        <p:spPr>
          <a:xfrm>
            <a:off x="1969111" y="5513569"/>
            <a:ext cx="623929" cy="138155"/>
          </a:xfrm>
          <a:prstGeom prst="rect">
            <a:avLst/>
          </a:prstGeom>
        </p:spPr>
      </p:pic>
      <p:pic>
        <p:nvPicPr>
          <p:cNvPr id="2" name="Picture 2" descr="Stáhnout | Fusion 360">
            <a:extLst>
              <a:ext uri="{FF2B5EF4-FFF2-40B4-BE49-F238E27FC236}">
                <a16:creationId xmlns:a16="http://schemas.microsoft.com/office/drawing/2014/main" id="{7F1657A3-5242-4669-914B-C8EFD8DE6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289" y="5613289"/>
            <a:ext cx="868324" cy="19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709;p12">
            <a:extLst>
              <a:ext uri="{FF2B5EF4-FFF2-40B4-BE49-F238E27FC236}">
                <a16:creationId xmlns:a16="http://schemas.microsoft.com/office/drawing/2014/main" id="{3C9628D8-1E8E-3123-1FF4-2FBE3F416BC5}"/>
              </a:ext>
            </a:extLst>
          </p:cNvPr>
          <p:cNvSpPr/>
          <p:nvPr/>
        </p:nvSpPr>
        <p:spPr>
          <a:xfrm>
            <a:off x="9384094" y="4117170"/>
            <a:ext cx="1864274" cy="52032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MSPs and VARs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709;p12">
            <a:extLst>
              <a:ext uri="{FF2B5EF4-FFF2-40B4-BE49-F238E27FC236}">
                <a16:creationId xmlns:a16="http://schemas.microsoft.com/office/drawing/2014/main" id="{2F3DB69F-1383-E5BA-A86D-8DCC66B5D1C0}"/>
              </a:ext>
            </a:extLst>
          </p:cNvPr>
          <p:cNvSpPr/>
          <p:nvPr/>
        </p:nvSpPr>
        <p:spPr>
          <a:xfrm>
            <a:off x="7256211" y="1582855"/>
            <a:ext cx="1856850" cy="52032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Media &amp; Entertainment 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09;p12">
            <a:extLst>
              <a:ext uri="{FF2B5EF4-FFF2-40B4-BE49-F238E27FC236}">
                <a16:creationId xmlns:a16="http://schemas.microsoft.com/office/drawing/2014/main" id="{EA3329E0-E168-3140-B0A0-A3B3F1CDDD30}"/>
              </a:ext>
            </a:extLst>
          </p:cNvPr>
          <p:cNvSpPr/>
          <p:nvPr/>
        </p:nvSpPr>
        <p:spPr>
          <a:xfrm>
            <a:off x="5150194" y="1582855"/>
            <a:ext cx="1856850" cy="52032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Life Sciences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709;p12">
            <a:extLst>
              <a:ext uri="{FF2B5EF4-FFF2-40B4-BE49-F238E27FC236}">
                <a16:creationId xmlns:a16="http://schemas.microsoft.com/office/drawing/2014/main" id="{30E7BBA4-B252-EE56-B1E4-B8D7A7CA2517}"/>
              </a:ext>
            </a:extLst>
          </p:cNvPr>
          <p:cNvSpPr/>
          <p:nvPr/>
        </p:nvSpPr>
        <p:spPr>
          <a:xfrm>
            <a:off x="3056748" y="1582855"/>
            <a:ext cx="1842160" cy="52032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Financial Services</a:t>
            </a: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709;p12">
            <a:extLst>
              <a:ext uri="{FF2B5EF4-FFF2-40B4-BE49-F238E27FC236}">
                <a16:creationId xmlns:a16="http://schemas.microsoft.com/office/drawing/2014/main" id="{91AD60EA-6BAA-16C0-A549-F082516C09A1}"/>
              </a:ext>
            </a:extLst>
          </p:cNvPr>
          <p:cNvSpPr/>
          <p:nvPr/>
        </p:nvSpPr>
        <p:spPr>
          <a:xfrm>
            <a:off x="929346" y="1582855"/>
            <a:ext cx="1873619" cy="520320"/>
          </a:xfrm>
          <a:prstGeom prst="roundRect">
            <a:avLst>
              <a:gd name="adj" fmla="val 16667"/>
            </a:avLst>
          </a:prstGeom>
          <a:noFill/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Architecture, Engineering, Construction, and Owners</a:t>
            </a:r>
            <a:endParaRPr kumimoji="0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714;p12">
            <a:extLst>
              <a:ext uri="{FF2B5EF4-FFF2-40B4-BE49-F238E27FC236}">
                <a16:creationId xmlns:a16="http://schemas.microsoft.com/office/drawing/2014/main" id="{601D446E-E840-71E7-6536-0CEB901210CF}"/>
              </a:ext>
            </a:extLst>
          </p:cNvPr>
          <p:cNvSpPr txBox="1"/>
          <p:nvPr/>
        </p:nvSpPr>
        <p:spPr>
          <a:xfrm>
            <a:off x="648303" y="917247"/>
            <a:ext cx="10895393" cy="6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2000" b="0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WORLDWIDE</a:t>
            </a:r>
            <a:endParaRPr kumimoji="0" lang="en-US" sz="2000" b="0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56FBF47-593A-30A0-92C8-FF04BD1D80D7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6319917" y="5490369"/>
            <a:ext cx="502402" cy="186723"/>
          </a:xfrm>
          <a:prstGeom prst="rect">
            <a:avLst/>
          </a:prstGeom>
        </p:spPr>
      </p:pic>
      <p:pic>
        <p:nvPicPr>
          <p:cNvPr id="8" name="Picture 14" descr="Vial | General Catalyst">
            <a:extLst>
              <a:ext uri="{FF2B5EF4-FFF2-40B4-BE49-F238E27FC236}">
                <a16:creationId xmlns:a16="http://schemas.microsoft.com/office/drawing/2014/main" id="{567E8C7F-B3DE-3E47-560F-87A45AFE3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140" y="5005405"/>
            <a:ext cx="564994" cy="22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01DAA0D4-45E0-B2D2-756F-35F0F165F52C}"/>
              </a:ext>
            </a:extLst>
          </p:cNvPr>
          <p:cNvPicPr>
            <a:picLocks noChangeAspect="1"/>
          </p:cNvPicPr>
          <p:nvPr/>
        </p:nvPicPr>
        <p:blipFill>
          <a:blip r:embed="rId9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1416" y="5006785"/>
            <a:ext cx="868354" cy="24470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EBC0618-1BDF-EC2A-3BEB-CE57100C67D8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5305174" y="5486567"/>
            <a:ext cx="883631" cy="222543"/>
          </a:xfrm>
          <a:prstGeom prst="rect">
            <a:avLst/>
          </a:prstGeom>
        </p:spPr>
      </p:pic>
      <p:pic>
        <p:nvPicPr>
          <p:cNvPr id="15" name="Picture 14" descr="A blue and grey logo&#10;&#10;Description automatically generated">
            <a:extLst>
              <a:ext uri="{FF2B5EF4-FFF2-40B4-BE49-F238E27FC236}">
                <a16:creationId xmlns:a16="http://schemas.microsoft.com/office/drawing/2014/main" id="{612D5019-A7AF-2AD4-EC94-87F041275DEB}"/>
              </a:ext>
            </a:extLst>
          </p:cNvPr>
          <p:cNvPicPr>
            <a:picLocks noChangeAspect="1"/>
          </p:cNvPicPr>
          <p:nvPr/>
        </p:nvPicPr>
        <p:blipFill>
          <a:blip r:embed="rId97"/>
          <a:stretch>
            <a:fillRect/>
          </a:stretch>
        </p:blipFill>
        <p:spPr>
          <a:xfrm>
            <a:off x="5344439" y="4569731"/>
            <a:ext cx="756533" cy="228782"/>
          </a:xfrm>
          <a:prstGeom prst="rect">
            <a:avLst/>
          </a:prstGeom>
        </p:spPr>
      </p:pic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BEC62F4-56DF-32C8-33E1-24A9AF4284FB}"/>
              </a:ext>
            </a:extLst>
          </p:cNvPr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7382848" y="4923400"/>
            <a:ext cx="1141124" cy="324309"/>
          </a:xfrm>
          <a:prstGeom prst="rect">
            <a:avLst/>
          </a:prstGeom>
        </p:spPr>
      </p:pic>
      <p:pic>
        <p:nvPicPr>
          <p:cNvPr id="25" name="Picture 24" descr="A black and white logo&#10;&#10;AI-generated content may be incorrect.">
            <a:extLst>
              <a:ext uri="{FF2B5EF4-FFF2-40B4-BE49-F238E27FC236}">
                <a16:creationId xmlns:a16="http://schemas.microsoft.com/office/drawing/2014/main" id="{FF8A4F98-2821-DA8D-E9BF-A5D110B30370}"/>
              </a:ext>
            </a:extLst>
          </p:cNvPr>
          <p:cNvPicPr>
            <a:picLocks noChangeAspect="1"/>
          </p:cNvPicPr>
          <p:nvPr/>
        </p:nvPicPr>
        <p:blipFill>
          <a:blip r:embed="rId9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36044" y="5292205"/>
            <a:ext cx="499535" cy="499535"/>
          </a:xfrm>
          <a:prstGeom prst="rect">
            <a:avLst/>
          </a:prstGeom>
        </p:spPr>
      </p:pic>
      <p:pic>
        <p:nvPicPr>
          <p:cNvPr id="27" name="Picture 26" descr="A black letter on a white background&#10;&#10;AI-generated content may be incorrect.">
            <a:extLst>
              <a:ext uri="{FF2B5EF4-FFF2-40B4-BE49-F238E27FC236}">
                <a16:creationId xmlns:a16="http://schemas.microsoft.com/office/drawing/2014/main" id="{FAEBCD5A-C22B-C1A7-0F65-827994CC08D2}"/>
              </a:ext>
            </a:extLst>
          </p:cNvPr>
          <p:cNvPicPr>
            <a:picLocks noChangeAspect="1"/>
          </p:cNvPicPr>
          <p:nvPr/>
        </p:nvPicPr>
        <p:blipFill>
          <a:blip r:embed="rId10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87775" y="5456204"/>
            <a:ext cx="1055678" cy="157085"/>
          </a:xfrm>
          <a:prstGeom prst="rect">
            <a:avLst/>
          </a:prstGeom>
        </p:spPr>
      </p:pic>
      <p:pic>
        <p:nvPicPr>
          <p:cNvPr id="28" name="Picture 2" descr="About Tilt - Tilt Creative + Production">
            <a:extLst>
              <a:ext uri="{FF2B5EF4-FFF2-40B4-BE49-F238E27FC236}">
                <a16:creationId xmlns:a16="http://schemas.microsoft.com/office/drawing/2014/main" id="{1BE196B0-BD02-FBAE-C26B-1CA380363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427" y="4916494"/>
            <a:ext cx="401301" cy="40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40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2AFCB-6B31-BFE5-B00A-9618F76F7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4770A-5E10-D01D-50F6-F11DBB830E3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04565" y="2648301"/>
            <a:ext cx="5162550" cy="995362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sz="3600">
                <a:solidFill>
                  <a:schemeClr val="bg1"/>
                </a:solidFill>
                <a:latin typeface="Avenir Medium" panose="02000503020000020003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</a:br>
            <a:r>
              <a:rPr lang="en-US" sz="3600">
                <a:solidFill>
                  <a:schemeClr val="bg1"/>
                </a:solidFill>
                <a:latin typeface="Avenir Medium" panose="02000503020000020003" pitchFamily="2" charset="0"/>
                <a:ea typeface="Open Sans Light" panose="020B0606030504020204" pitchFamily="34" charset="0"/>
                <a:cs typeface="Open Sans Light" panose="020B0606030504020204" pitchFamily="34" charset="0"/>
              </a:rPr>
              <a:t>Content is Complex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68935B0-2B24-3DEB-6505-87A6A8B38D61}"/>
              </a:ext>
            </a:extLst>
          </p:cNvPr>
          <p:cNvGrpSpPr/>
          <p:nvPr/>
        </p:nvGrpSpPr>
        <p:grpSpPr>
          <a:xfrm>
            <a:off x="5239755" y="508222"/>
            <a:ext cx="1413312" cy="1277351"/>
            <a:chOff x="5275180" y="677806"/>
            <a:chExt cx="1413312" cy="1277351"/>
          </a:xfrm>
        </p:grpSpPr>
        <p:sp>
          <p:nvSpPr>
            <p:cNvPr id="13" name="Title 1">
              <a:extLst>
                <a:ext uri="{FF2B5EF4-FFF2-40B4-BE49-F238E27FC236}">
                  <a16:creationId xmlns:a16="http://schemas.microsoft.com/office/drawing/2014/main" id="{C8FFE87B-E8B7-B325-2F27-EE4198EA3665}"/>
                </a:ext>
              </a:extLst>
            </p:cNvPr>
            <p:cNvSpPr txBox="1">
              <a:spLocks/>
            </p:cNvSpPr>
            <p:nvPr/>
          </p:nvSpPr>
          <p:spPr>
            <a:xfrm>
              <a:off x="5275180" y="1183808"/>
              <a:ext cx="1413312" cy="7713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 Experiment Data</a:t>
              </a: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468BC35D-E42A-853B-DCE5-F8381E454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89621" y="677806"/>
              <a:ext cx="640319" cy="605392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245834C-4E42-E84D-3910-64564B7D3186}"/>
              </a:ext>
            </a:extLst>
          </p:cNvPr>
          <p:cNvGrpSpPr/>
          <p:nvPr/>
        </p:nvGrpSpPr>
        <p:grpSpPr>
          <a:xfrm>
            <a:off x="3628636" y="814981"/>
            <a:ext cx="1051534" cy="1258265"/>
            <a:chOff x="1923201" y="1955160"/>
            <a:chExt cx="1051534" cy="1258265"/>
          </a:xfrm>
        </p:grpSpPr>
        <p:sp>
          <p:nvSpPr>
            <p:cNvPr id="23" name="Title 1">
              <a:extLst>
                <a:ext uri="{FF2B5EF4-FFF2-40B4-BE49-F238E27FC236}">
                  <a16:creationId xmlns:a16="http://schemas.microsoft.com/office/drawing/2014/main" id="{8B6BE9C8-9F6D-BFA4-9679-377F1DCCBB55}"/>
                </a:ext>
              </a:extLst>
            </p:cNvPr>
            <p:cNvSpPr txBox="1">
              <a:spLocks/>
            </p:cNvSpPr>
            <p:nvPr/>
          </p:nvSpPr>
          <p:spPr>
            <a:xfrm>
              <a:off x="1923201" y="2496082"/>
              <a:ext cx="1051534" cy="71734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CAD and BIM files</a:t>
              </a: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FDEE3D7-95EB-B2F3-44E8-645A6B5A7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121168" y="1955160"/>
              <a:ext cx="703101" cy="600906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018D11B-1EED-7D3D-AA05-54F5FEEF21CE}"/>
              </a:ext>
            </a:extLst>
          </p:cNvPr>
          <p:cNvGrpSpPr/>
          <p:nvPr/>
        </p:nvGrpSpPr>
        <p:grpSpPr>
          <a:xfrm>
            <a:off x="7023223" y="4601288"/>
            <a:ext cx="1893857" cy="1140847"/>
            <a:chOff x="8366802" y="3834133"/>
            <a:chExt cx="1893857" cy="1140847"/>
          </a:xfrm>
        </p:grpSpPr>
        <p:sp>
          <p:nvSpPr>
            <p:cNvPr id="5" name="Title 1">
              <a:extLst>
                <a:ext uri="{FF2B5EF4-FFF2-40B4-BE49-F238E27FC236}">
                  <a16:creationId xmlns:a16="http://schemas.microsoft.com/office/drawing/2014/main" id="{F17CE107-D370-B28F-77BB-E09BFAB5B117}"/>
                </a:ext>
              </a:extLst>
            </p:cNvPr>
            <p:cNvSpPr txBox="1">
              <a:spLocks/>
            </p:cNvSpPr>
            <p:nvPr/>
          </p:nvSpPr>
          <p:spPr>
            <a:xfrm>
              <a:off x="8366802" y="4203631"/>
              <a:ext cx="1893857" cy="7713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4K Videos</a:t>
              </a:r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F972187D-54E4-D533-2C92-CBB3B7E6E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925018" y="3834133"/>
              <a:ext cx="777424" cy="55888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733377-A4A0-C5F2-85B5-9E587021D2DC}"/>
              </a:ext>
            </a:extLst>
          </p:cNvPr>
          <p:cNvGrpSpPr/>
          <p:nvPr/>
        </p:nvGrpSpPr>
        <p:grpSpPr>
          <a:xfrm>
            <a:off x="8747169" y="1957407"/>
            <a:ext cx="1415224" cy="1372824"/>
            <a:chOff x="8789202" y="1978212"/>
            <a:chExt cx="1415224" cy="1372824"/>
          </a:xfrm>
        </p:grpSpPr>
        <p:sp>
          <p:nvSpPr>
            <p:cNvPr id="27" name="Title 1">
              <a:extLst>
                <a:ext uri="{FF2B5EF4-FFF2-40B4-BE49-F238E27FC236}">
                  <a16:creationId xmlns:a16="http://schemas.microsoft.com/office/drawing/2014/main" id="{57138AFE-4F2A-1CB0-1788-41E012ECD073}"/>
                </a:ext>
              </a:extLst>
            </p:cNvPr>
            <p:cNvSpPr txBox="1">
              <a:spLocks/>
            </p:cNvSpPr>
            <p:nvPr/>
          </p:nvSpPr>
          <p:spPr>
            <a:xfrm>
              <a:off x="8789202" y="2579687"/>
              <a:ext cx="1415224" cy="7713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Financial Models</a:t>
              </a:r>
            </a:p>
          </p:txBody>
        </p:sp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4F68A86C-9D3C-2610-7E64-15657FC07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095179" y="1978212"/>
              <a:ext cx="803271" cy="696168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C43D39C-F224-22AD-523A-61975821E9E2}"/>
              </a:ext>
            </a:extLst>
          </p:cNvPr>
          <p:cNvGrpSpPr/>
          <p:nvPr/>
        </p:nvGrpSpPr>
        <p:grpSpPr>
          <a:xfrm>
            <a:off x="7351354" y="945182"/>
            <a:ext cx="1315761" cy="1287669"/>
            <a:chOff x="7351354" y="945182"/>
            <a:chExt cx="1315761" cy="1287669"/>
          </a:xfrm>
        </p:grpSpPr>
        <p:sp>
          <p:nvSpPr>
            <p:cNvPr id="12" name="Title 1">
              <a:extLst>
                <a:ext uri="{FF2B5EF4-FFF2-40B4-BE49-F238E27FC236}">
                  <a16:creationId xmlns:a16="http://schemas.microsoft.com/office/drawing/2014/main" id="{C96C5FED-F1ED-3861-FC87-F8C3D0B8FC9B}"/>
                </a:ext>
              </a:extLst>
            </p:cNvPr>
            <p:cNvSpPr txBox="1">
              <a:spLocks/>
            </p:cNvSpPr>
            <p:nvPr/>
          </p:nvSpPr>
          <p:spPr>
            <a:xfrm>
              <a:off x="7351354" y="1461502"/>
              <a:ext cx="1315761" cy="7713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Investment Memorandums</a:t>
              </a:r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08FFD609-711C-AD69-7FF1-7CBE48C52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85566" y="945182"/>
              <a:ext cx="969173" cy="557606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3A1D539-F43F-A65F-F203-5AD553E896ED}"/>
              </a:ext>
            </a:extLst>
          </p:cNvPr>
          <p:cNvGrpSpPr/>
          <p:nvPr/>
        </p:nvGrpSpPr>
        <p:grpSpPr>
          <a:xfrm>
            <a:off x="3326174" y="4697871"/>
            <a:ext cx="1806531" cy="1317177"/>
            <a:chOff x="3196014" y="4610913"/>
            <a:chExt cx="1806531" cy="1317177"/>
          </a:xfrm>
        </p:grpSpPr>
        <p:sp>
          <p:nvSpPr>
            <p:cNvPr id="26" name="Title 1">
              <a:extLst>
                <a:ext uri="{FF2B5EF4-FFF2-40B4-BE49-F238E27FC236}">
                  <a16:creationId xmlns:a16="http://schemas.microsoft.com/office/drawing/2014/main" id="{F822F392-0CF8-46BE-22E1-D2D3245E6A9F}"/>
                </a:ext>
              </a:extLst>
            </p:cNvPr>
            <p:cNvSpPr txBox="1">
              <a:spLocks/>
            </p:cNvSpPr>
            <p:nvPr/>
          </p:nvSpPr>
          <p:spPr>
            <a:xfrm>
              <a:off x="3196014" y="5182811"/>
              <a:ext cx="1806531" cy="74527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R&amp;D Data</a:t>
              </a:r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A2842157-041D-5253-6A74-252B8E1BF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653097" y="4610913"/>
              <a:ext cx="942124" cy="680423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CDFFEF1-F2B5-D50F-3377-5B84F034DEB4}"/>
              </a:ext>
            </a:extLst>
          </p:cNvPr>
          <p:cNvGrpSpPr/>
          <p:nvPr/>
        </p:nvGrpSpPr>
        <p:grpSpPr>
          <a:xfrm>
            <a:off x="5445172" y="5072453"/>
            <a:ext cx="1429860" cy="1139909"/>
            <a:chOff x="5243083" y="4941276"/>
            <a:chExt cx="1429860" cy="1139909"/>
          </a:xfrm>
        </p:grpSpPr>
        <p:sp>
          <p:nvSpPr>
            <p:cNvPr id="8" name="Title 1">
              <a:extLst>
                <a:ext uri="{FF2B5EF4-FFF2-40B4-BE49-F238E27FC236}">
                  <a16:creationId xmlns:a16="http://schemas.microsoft.com/office/drawing/2014/main" id="{60B19C4B-00B2-FA18-50AE-D53687CF0018}"/>
                </a:ext>
              </a:extLst>
            </p:cNvPr>
            <p:cNvSpPr txBox="1">
              <a:spLocks/>
            </p:cNvSpPr>
            <p:nvPr/>
          </p:nvSpPr>
          <p:spPr>
            <a:xfrm>
              <a:off x="5243083" y="5309836"/>
              <a:ext cx="1429860" cy="7713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Personnel Records</a:t>
              </a:r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9F916E4D-EB0A-81AC-D22D-7511B72A9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587134" y="4941276"/>
              <a:ext cx="801372" cy="48307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06DA492-6818-BE70-358B-3C25160EEEFF}"/>
              </a:ext>
            </a:extLst>
          </p:cNvPr>
          <p:cNvGrpSpPr/>
          <p:nvPr/>
        </p:nvGrpSpPr>
        <p:grpSpPr>
          <a:xfrm>
            <a:off x="8457672" y="3713844"/>
            <a:ext cx="1893857" cy="1399820"/>
            <a:chOff x="1593699" y="3644575"/>
            <a:chExt cx="1893857" cy="1399820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18D49B3F-E105-23DF-507B-CE8EB3AA80DB}"/>
                </a:ext>
              </a:extLst>
            </p:cNvPr>
            <p:cNvSpPr txBox="1">
              <a:spLocks/>
            </p:cNvSpPr>
            <p:nvPr/>
          </p:nvSpPr>
          <p:spPr>
            <a:xfrm>
              <a:off x="1593699" y="4273046"/>
              <a:ext cx="1893857" cy="7713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SOPs</a:t>
              </a:r>
            </a:p>
          </p:txBody>
        </p:sp>
        <p:pic>
          <p:nvPicPr>
            <p:cNvPr id="37" name="Picture 36" descr="A magnifying glass and a checklist&#10;&#10;Description automatically generated">
              <a:extLst>
                <a:ext uri="{FF2B5EF4-FFF2-40B4-BE49-F238E27FC236}">
                  <a16:creationId xmlns:a16="http://schemas.microsoft.com/office/drawing/2014/main" id="{1449AC82-43CD-6650-78B2-FD94EBFFB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139904" y="3644575"/>
              <a:ext cx="886881" cy="771349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1261B46-468A-4127-D686-7237CCA77456}"/>
              </a:ext>
            </a:extLst>
          </p:cNvPr>
          <p:cNvGrpSpPr/>
          <p:nvPr/>
        </p:nvGrpSpPr>
        <p:grpSpPr>
          <a:xfrm>
            <a:off x="1761968" y="1998187"/>
            <a:ext cx="1893857" cy="1261742"/>
            <a:chOff x="2946791" y="778541"/>
            <a:chExt cx="1893857" cy="1261742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00E0D980-F9A6-3AC4-BE82-8DE0023A9A23}"/>
                </a:ext>
              </a:extLst>
            </p:cNvPr>
            <p:cNvSpPr txBox="1">
              <a:spLocks/>
            </p:cNvSpPr>
            <p:nvPr/>
          </p:nvSpPr>
          <p:spPr>
            <a:xfrm>
              <a:off x="2946791" y="1268934"/>
              <a:ext cx="1893857" cy="7713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Case Files</a:t>
              </a:r>
            </a:p>
          </p:txBody>
        </p:sp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4F9519EF-198A-8BD5-D331-2AF3F7979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414759" y="778541"/>
              <a:ext cx="919735" cy="670093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9077FB6-B100-6EE3-DC02-AA7453D111ED}"/>
              </a:ext>
            </a:extLst>
          </p:cNvPr>
          <p:cNvGrpSpPr/>
          <p:nvPr/>
        </p:nvGrpSpPr>
        <p:grpSpPr>
          <a:xfrm>
            <a:off x="2031801" y="3551589"/>
            <a:ext cx="1354193" cy="1350735"/>
            <a:chOff x="7212645" y="4610913"/>
            <a:chExt cx="1354193" cy="1350735"/>
          </a:xfrm>
        </p:grpSpPr>
        <p:sp>
          <p:nvSpPr>
            <p:cNvPr id="28" name="Title 1">
              <a:extLst>
                <a:ext uri="{FF2B5EF4-FFF2-40B4-BE49-F238E27FC236}">
                  <a16:creationId xmlns:a16="http://schemas.microsoft.com/office/drawing/2014/main" id="{A3933A84-A54A-53ED-8AD6-BF2A16F05CE4}"/>
                </a:ext>
              </a:extLst>
            </p:cNvPr>
            <p:cNvSpPr txBox="1">
              <a:spLocks/>
            </p:cNvSpPr>
            <p:nvPr/>
          </p:nvSpPr>
          <p:spPr>
            <a:xfrm>
              <a:off x="7212645" y="5190299"/>
              <a:ext cx="1354193" cy="77134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defPPr>
                <a:defRPr lang="en-US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00">
                  <a:solidFill>
                    <a:schemeClr val="bg1"/>
                  </a:solidFill>
                  <a:latin typeface="Avenir Book" panose="02000503020000020003" pitchFamily="2" charset="0"/>
                  <a:ea typeface="Open Sans Light" panose="020B0606030504020204" pitchFamily="34" charset="0"/>
                  <a:cs typeface="Open Sans Light" panose="020B0606030504020204" pitchFamily="34" charset="0"/>
                </a:rPr>
                <a:t>Creative Designs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97AE154-FC6E-2A74-A82E-C76B174F7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rcRect/>
            <a:stretch/>
          </p:blipFill>
          <p:spPr>
            <a:xfrm>
              <a:off x="7422871" y="4610913"/>
              <a:ext cx="933742" cy="680424"/>
            </a:xfrm>
            <a:prstGeom prst="rect">
              <a:avLst/>
            </a:prstGeom>
          </p:spPr>
        </p:pic>
      </p:grpSp>
      <p:sp>
        <p:nvSpPr>
          <p:cNvPr id="22" name="Google Shape;714;p12">
            <a:extLst>
              <a:ext uri="{FF2B5EF4-FFF2-40B4-BE49-F238E27FC236}">
                <a16:creationId xmlns:a16="http://schemas.microsoft.com/office/drawing/2014/main" id="{1B193D29-08CC-2448-80E7-F65792A055B5}"/>
              </a:ext>
            </a:extLst>
          </p:cNvPr>
          <p:cNvSpPr txBox="1"/>
          <p:nvPr/>
        </p:nvSpPr>
        <p:spPr>
          <a:xfrm>
            <a:off x="624566" y="2769778"/>
            <a:ext cx="10895393" cy="6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2000" b="0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MISSION-CRITICAL</a:t>
            </a:r>
            <a:endParaRPr kumimoji="0" lang="en-US" sz="2000" b="0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75082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46ABD-F552-FA59-ED9F-732EC2E55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2">
            <a:extLst>
              <a:ext uri="{FF2B5EF4-FFF2-40B4-BE49-F238E27FC236}">
                <a16:creationId xmlns:a16="http://schemas.microsoft.com/office/drawing/2014/main" id="{ED85741A-0411-8F35-D6A3-919AE0F40F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1094" y="583282"/>
            <a:ext cx="8478982" cy="1117799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Mission-Critical Content Requires Industry Specific Considerations</a:t>
            </a:r>
          </a:p>
        </p:txBody>
      </p:sp>
      <p:sp>
        <p:nvSpPr>
          <p:cNvPr id="17" name="Subtitle 1">
            <a:extLst>
              <a:ext uri="{FF2B5EF4-FFF2-40B4-BE49-F238E27FC236}">
                <a16:creationId xmlns:a16="http://schemas.microsoft.com/office/drawing/2014/main" id="{940760D3-416B-7D09-67A5-06C6DAE1C023}"/>
              </a:ext>
            </a:extLst>
          </p:cNvPr>
          <p:cNvSpPr txBox="1">
            <a:spLocks/>
          </p:cNvSpPr>
          <p:nvPr/>
        </p:nvSpPr>
        <p:spPr>
          <a:xfrm>
            <a:off x="1089917" y="2361633"/>
            <a:ext cx="2226157" cy="54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WORKFLOWS</a:t>
            </a:r>
          </a:p>
        </p:txBody>
      </p:sp>
      <p:sp>
        <p:nvSpPr>
          <p:cNvPr id="18" name="Subtitle 1">
            <a:extLst>
              <a:ext uri="{FF2B5EF4-FFF2-40B4-BE49-F238E27FC236}">
                <a16:creationId xmlns:a16="http://schemas.microsoft.com/office/drawing/2014/main" id="{153E239C-BB38-5464-BC59-6A51C0AAF7A9}"/>
              </a:ext>
            </a:extLst>
          </p:cNvPr>
          <p:cNvSpPr txBox="1">
            <a:spLocks/>
          </p:cNvSpPr>
          <p:nvPr/>
        </p:nvSpPr>
        <p:spPr>
          <a:xfrm>
            <a:off x="8292489" y="2361633"/>
            <a:ext cx="3649796" cy="54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POLICIES AND REGULATIONS</a:t>
            </a:r>
          </a:p>
        </p:txBody>
      </p:sp>
      <p:sp>
        <p:nvSpPr>
          <p:cNvPr id="19" name="Subtitle 1">
            <a:extLst>
              <a:ext uri="{FF2B5EF4-FFF2-40B4-BE49-F238E27FC236}">
                <a16:creationId xmlns:a16="http://schemas.microsoft.com/office/drawing/2014/main" id="{953264BC-3141-1022-1BB4-F43D0C5BE1E4}"/>
              </a:ext>
            </a:extLst>
          </p:cNvPr>
          <p:cNvSpPr txBox="1">
            <a:spLocks/>
          </p:cNvSpPr>
          <p:nvPr/>
        </p:nvSpPr>
        <p:spPr>
          <a:xfrm>
            <a:off x="4502748" y="2361633"/>
            <a:ext cx="2867536" cy="5479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UNIQUE INSIGHTS</a:t>
            </a: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77DD655E-C8A7-159A-EC33-AEC5BDC0461E}"/>
              </a:ext>
            </a:extLst>
          </p:cNvPr>
          <p:cNvSpPr/>
          <p:nvPr/>
        </p:nvSpPr>
        <p:spPr>
          <a:xfrm>
            <a:off x="762617" y="2439107"/>
            <a:ext cx="337666" cy="39298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3C8DD52A-40CA-6D0C-0407-B4B3CCA1D4B7}"/>
              </a:ext>
            </a:extLst>
          </p:cNvPr>
          <p:cNvSpPr/>
          <p:nvPr/>
        </p:nvSpPr>
        <p:spPr>
          <a:xfrm>
            <a:off x="4183198" y="2439107"/>
            <a:ext cx="337666" cy="39298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>
            <a:extLst>
              <a:ext uri="{FF2B5EF4-FFF2-40B4-BE49-F238E27FC236}">
                <a16:creationId xmlns:a16="http://schemas.microsoft.com/office/drawing/2014/main" id="{1BE9A192-7D77-186D-4B04-6A3ABD2A781A}"/>
              </a:ext>
            </a:extLst>
          </p:cNvPr>
          <p:cNvSpPr/>
          <p:nvPr/>
        </p:nvSpPr>
        <p:spPr>
          <a:xfrm>
            <a:off x="7976208" y="2439107"/>
            <a:ext cx="337666" cy="39298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7C3B7F-45B0-0DE5-A84C-5AB564295215}"/>
              </a:ext>
            </a:extLst>
          </p:cNvPr>
          <p:cNvSpPr txBox="1"/>
          <p:nvPr/>
        </p:nvSpPr>
        <p:spPr>
          <a:xfrm>
            <a:off x="762617" y="3238524"/>
            <a:ext cx="3095008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Complex, interlinked files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Massive file sizes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Multi-party collaboration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E50893-A9F0-F53A-7D98-5B0A3FF24169}"/>
              </a:ext>
            </a:extLst>
          </p:cNvPr>
          <p:cNvSpPr txBox="1"/>
          <p:nvPr/>
        </p:nvSpPr>
        <p:spPr>
          <a:xfrm>
            <a:off x="4183198" y="3238524"/>
            <a:ext cx="3532052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Security imperative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Industry context and nuances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Complex content types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B11E6C-0E88-1487-C380-5018D0488981}"/>
              </a:ext>
            </a:extLst>
          </p:cNvPr>
          <p:cNvSpPr txBox="1"/>
          <p:nvPr/>
        </p:nvSpPr>
        <p:spPr>
          <a:xfrm>
            <a:off x="7976208" y="3238524"/>
            <a:ext cx="3532052" cy="130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High-value content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Industry regulations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accent6">
                    <a:lumMod val="50000"/>
                  </a:schemeClr>
                </a:solidFill>
                <a:latin typeface="Avenir Book" panose="02000503020000020003" pitchFamily="2" charset="0"/>
              </a:rPr>
              <a:t>Privacy requirements</a:t>
            </a:r>
          </a:p>
        </p:txBody>
      </p:sp>
    </p:spTree>
    <p:extLst>
      <p:ext uri="{BB962C8B-B14F-4D97-AF65-F5344CB8AC3E}">
        <p14:creationId xmlns:p14="http://schemas.microsoft.com/office/powerpoint/2010/main" val="899676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7CE50-6EC6-22D0-6BB7-2ACED23EA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346;p48">
            <a:extLst>
              <a:ext uri="{FF2B5EF4-FFF2-40B4-BE49-F238E27FC236}">
                <a16:creationId xmlns:a16="http://schemas.microsoft.com/office/drawing/2014/main" id="{A076191B-29A5-30E7-58FE-0E013512CAB2}"/>
              </a:ext>
            </a:extLst>
          </p:cNvPr>
          <p:cNvSpPr txBox="1"/>
          <p:nvPr/>
        </p:nvSpPr>
        <p:spPr>
          <a:xfrm>
            <a:off x="3016849" y="772370"/>
            <a:ext cx="6158300" cy="5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3200" b="1">
                <a:solidFill>
                  <a:srgbClr val="132549"/>
                </a:solidFill>
                <a:latin typeface="Avenir Black" panose="02000503020000020003" pitchFamily="2" charset="0"/>
                <a:ea typeface="Avenir"/>
                <a:cs typeface="Avenir"/>
                <a:sym typeface="Avenir"/>
              </a:rPr>
              <a:t>CONTENT CLOUD</a:t>
            </a:r>
            <a:endParaRPr sz="1867" b="1">
              <a:solidFill>
                <a:srgbClr val="000000"/>
              </a:solidFill>
              <a:latin typeface="Avenir Black" panose="02000503020000020003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20" name="Picture 19" descr="A blue and green letters on a black background&#10;&#10;Description automatically generated">
            <a:extLst>
              <a:ext uri="{FF2B5EF4-FFF2-40B4-BE49-F238E27FC236}">
                <a16:creationId xmlns:a16="http://schemas.microsoft.com/office/drawing/2014/main" id="{282A3525-5B79-4F10-3DBD-2917605E2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973" y="423356"/>
            <a:ext cx="1298055" cy="320187"/>
          </a:xfrm>
          <a:prstGeom prst="rect">
            <a:avLst/>
          </a:prstGeom>
        </p:spPr>
      </p:pic>
      <p:sp>
        <p:nvSpPr>
          <p:cNvPr id="21" name="Google Shape;346;p48">
            <a:extLst>
              <a:ext uri="{FF2B5EF4-FFF2-40B4-BE49-F238E27FC236}">
                <a16:creationId xmlns:a16="http://schemas.microsoft.com/office/drawing/2014/main" id="{348B6CB7-A533-9C70-779F-5D41AA875DFF}"/>
              </a:ext>
            </a:extLst>
          </p:cNvPr>
          <p:cNvSpPr txBox="1"/>
          <p:nvPr/>
        </p:nvSpPr>
        <p:spPr>
          <a:xfrm>
            <a:off x="2140324" y="1206566"/>
            <a:ext cx="7911347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>
                <a:solidFill>
                  <a:srgbClr val="132549"/>
                </a:solidFill>
                <a:latin typeface="Avenir" panose="02000503020000020003" pitchFamily="2" charset="0"/>
                <a:ea typeface="Avenir"/>
                <a:cs typeface="Avenir"/>
                <a:sym typeface="Avenir"/>
              </a:rPr>
              <a:t>FOR MISSION-CRITICAL CONTENT</a:t>
            </a:r>
            <a:endParaRPr sz="1600">
              <a:solidFill>
                <a:srgbClr val="000000"/>
              </a:solidFill>
              <a:latin typeface="Avenir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0451F64-C6F2-E35E-F0F2-70EDC5456677}"/>
              </a:ext>
            </a:extLst>
          </p:cNvPr>
          <p:cNvSpPr/>
          <p:nvPr/>
        </p:nvSpPr>
        <p:spPr>
          <a:xfrm>
            <a:off x="7585554" y="2042603"/>
            <a:ext cx="2903221" cy="2126819"/>
          </a:xfrm>
          <a:prstGeom prst="roundRect">
            <a:avLst>
              <a:gd name="adj" fmla="val 6557"/>
            </a:avLst>
          </a:prstGeom>
          <a:solidFill>
            <a:srgbClr val="0516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en-US" sz="2400">
              <a:solidFill>
                <a:srgbClr val="F7F9FC"/>
              </a:solidFill>
              <a:latin typeface="Century Gothic" panose="020F0302020204030204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3C1FDBA-699B-B209-1756-2C9A2F486A56}"/>
              </a:ext>
            </a:extLst>
          </p:cNvPr>
          <p:cNvSpPr/>
          <p:nvPr/>
        </p:nvSpPr>
        <p:spPr>
          <a:xfrm>
            <a:off x="4492254" y="2042603"/>
            <a:ext cx="2903221" cy="2126819"/>
          </a:xfrm>
          <a:prstGeom prst="roundRect">
            <a:avLst>
              <a:gd name="adj" fmla="val 6557"/>
            </a:avLst>
          </a:prstGeom>
          <a:solidFill>
            <a:srgbClr val="0516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en-US" sz="2400">
              <a:solidFill>
                <a:srgbClr val="F7F9FC"/>
              </a:solidFill>
              <a:latin typeface="Century Gothic" panose="020F0302020204030204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81F56D2-90E1-4444-A016-0D35220C291C}"/>
              </a:ext>
            </a:extLst>
          </p:cNvPr>
          <p:cNvSpPr/>
          <p:nvPr/>
        </p:nvSpPr>
        <p:spPr>
          <a:xfrm>
            <a:off x="1433082" y="2055171"/>
            <a:ext cx="2903221" cy="2126819"/>
          </a:xfrm>
          <a:prstGeom prst="roundRect">
            <a:avLst>
              <a:gd name="adj" fmla="val 6557"/>
            </a:avLst>
          </a:prstGeom>
          <a:solidFill>
            <a:srgbClr val="0516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en-US" sz="2400">
              <a:solidFill>
                <a:srgbClr val="F7F9FC"/>
              </a:solidFill>
              <a:latin typeface="Century Gothic" panose="020F0302020204030204"/>
            </a:endParaRPr>
          </a:p>
        </p:txBody>
      </p:sp>
      <p:pic>
        <p:nvPicPr>
          <p:cNvPr id="40" name="Picture 39" descr="A blue and black background with clouds&#10;&#10;Description automatically generated">
            <a:extLst>
              <a:ext uri="{FF2B5EF4-FFF2-40B4-BE49-F238E27FC236}">
                <a16:creationId xmlns:a16="http://schemas.microsoft.com/office/drawing/2014/main" id="{C31296A1-F816-7979-3270-786B0C7E5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485" y="4281128"/>
            <a:ext cx="9144000" cy="1326948"/>
          </a:xfrm>
          <a:prstGeom prst="rect">
            <a:avLst/>
          </a:prstGeom>
        </p:spPr>
      </p:pic>
      <p:pic>
        <p:nvPicPr>
          <p:cNvPr id="45" name="Picture 44" descr="A white symbol on a black background&#10;&#10;Description automatically generated">
            <a:extLst>
              <a:ext uri="{FF2B5EF4-FFF2-40B4-BE49-F238E27FC236}">
                <a16:creationId xmlns:a16="http://schemas.microsoft.com/office/drawing/2014/main" id="{0B8D93C7-39CB-4916-E11B-1AC8F50786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3382" y="4518874"/>
            <a:ext cx="440787" cy="448355"/>
          </a:xfrm>
          <a:prstGeom prst="rect">
            <a:avLst/>
          </a:prstGeom>
        </p:spPr>
      </p:pic>
      <p:sp>
        <p:nvSpPr>
          <p:cNvPr id="46" name="Google Shape;346;p48">
            <a:extLst>
              <a:ext uri="{FF2B5EF4-FFF2-40B4-BE49-F238E27FC236}">
                <a16:creationId xmlns:a16="http://schemas.microsoft.com/office/drawing/2014/main" id="{4D150EA3-BC96-1430-82ED-90E2A152FE66}"/>
              </a:ext>
            </a:extLst>
          </p:cNvPr>
          <p:cNvSpPr txBox="1"/>
          <p:nvPr/>
        </p:nvSpPr>
        <p:spPr>
          <a:xfrm>
            <a:off x="4405954" y="5078935"/>
            <a:ext cx="3137061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 spc="400">
                <a:latin typeface="Avenir" panose="02000503020000020003" pitchFamily="2" charset="0"/>
                <a:ea typeface="Avenir"/>
                <a:cs typeface="Avenir"/>
                <a:sym typeface="Avenir"/>
              </a:rPr>
              <a:t>PLATFORM</a:t>
            </a:r>
            <a:endParaRPr lang="en-US" sz="1600" spc="400">
              <a:latin typeface="Avenir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47" name="Google Shape;346;p48">
            <a:extLst>
              <a:ext uri="{FF2B5EF4-FFF2-40B4-BE49-F238E27FC236}">
                <a16:creationId xmlns:a16="http://schemas.microsoft.com/office/drawing/2014/main" id="{E018D8A3-52CD-74CB-6E87-AA33BBF97467}"/>
              </a:ext>
            </a:extLst>
          </p:cNvPr>
          <p:cNvSpPr txBox="1"/>
          <p:nvPr/>
        </p:nvSpPr>
        <p:spPr>
          <a:xfrm>
            <a:off x="1402485" y="2963656"/>
            <a:ext cx="3048000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 spc="400"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COLLABORATION</a:t>
            </a:r>
            <a:endParaRPr lang="en-US" sz="1600" spc="400"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48" name="Google Shape;346;p48">
            <a:extLst>
              <a:ext uri="{FF2B5EF4-FFF2-40B4-BE49-F238E27FC236}">
                <a16:creationId xmlns:a16="http://schemas.microsoft.com/office/drawing/2014/main" id="{61F99D1F-B23A-2F9B-E689-D0ADAFF3FBE4}"/>
              </a:ext>
            </a:extLst>
          </p:cNvPr>
          <p:cNvSpPr txBox="1"/>
          <p:nvPr/>
        </p:nvSpPr>
        <p:spPr>
          <a:xfrm>
            <a:off x="4419776" y="2963656"/>
            <a:ext cx="3048000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 spc="400"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INTELLIGENCE</a:t>
            </a:r>
            <a:endParaRPr lang="en-US" sz="1600" spc="400"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49" name="Google Shape;346;p48">
            <a:extLst>
              <a:ext uri="{FF2B5EF4-FFF2-40B4-BE49-F238E27FC236}">
                <a16:creationId xmlns:a16="http://schemas.microsoft.com/office/drawing/2014/main" id="{09F3A86E-2314-3B41-DC4D-2F2E159D9E16}"/>
              </a:ext>
            </a:extLst>
          </p:cNvPr>
          <p:cNvSpPr txBox="1"/>
          <p:nvPr/>
        </p:nvSpPr>
        <p:spPr>
          <a:xfrm>
            <a:off x="7509456" y="2963656"/>
            <a:ext cx="3048000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 spc="400"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GOVERNANCE</a:t>
            </a:r>
            <a:endParaRPr lang="en-US" sz="1600" spc="400"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3852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91B1C-E735-CE30-3448-C6987C56D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 descr="A dark blue and black background&#10;&#10;AI-generated content may be incorrect.">
            <a:extLst>
              <a:ext uri="{FF2B5EF4-FFF2-40B4-BE49-F238E27FC236}">
                <a16:creationId xmlns:a16="http://schemas.microsoft.com/office/drawing/2014/main" id="{C12B0AB3-A3C9-7827-31F5-8EC44FBDF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365" y="2538023"/>
            <a:ext cx="4785825" cy="763115"/>
          </a:xfrm>
          <a:prstGeom prst="rect">
            <a:avLst/>
          </a:prstGeom>
        </p:spPr>
      </p:pic>
      <p:pic>
        <p:nvPicPr>
          <p:cNvPr id="94" name="Picture 93" descr="A blue cloud with black background&#10;&#10;AI-generated content may be incorrect.">
            <a:extLst>
              <a:ext uri="{FF2B5EF4-FFF2-40B4-BE49-F238E27FC236}">
                <a16:creationId xmlns:a16="http://schemas.microsoft.com/office/drawing/2014/main" id="{D74B8D41-9CF1-FA3E-7953-99DA65CCB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256" y="2435950"/>
            <a:ext cx="1625469" cy="891237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0DACE362-A2F7-C2A7-67ED-967F788AB202}"/>
              </a:ext>
            </a:extLst>
          </p:cNvPr>
          <p:cNvSpPr txBox="1">
            <a:spLocks/>
          </p:cNvSpPr>
          <p:nvPr/>
        </p:nvSpPr>
        <p:spPr>
          <a:xfrm>
            <a:off x="1066547" y="768236"/>
            <a:ext cx="4968148" cy="1688963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latin typeface="Avenir Medium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Business-Centric Content Cloud</a:t>
            </a:r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EC04B54D-F616-BA70-B6A1-FA2FF30807F7}"/>
              </a:ext>
            </a:extLst>
          </p:cNvPr>
          <p:cNvSpPr txBox="1">
            <a:spLocks/>
          </p:cNvSpPr>
          <p:nvPr/>
        </p:nvSpPr>
        <p:spPr>
          <a:xfrm>
            <a:off x="1625263" y="2502940"/>
            <a:ext cx="4572000" cy="547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spc="300" dirty="0">
                <a:latin typeface="Avenir Book" panose="02000503020000020003" pitchFamily="2" charset="0"/>
              </a:rPr>
              <a:t>UNIFIED REPOSITORY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FB3757F8-F475-6157-0FF4-7C07D28C4411}"/>
              </a:ext>
            </a:extLst>
          </p:cNvPr>
          <p:cNvSpPr txBox="1">
            <a:spLocks/>
          </p:cNvSpPr>
          <p:nvPr/>
        </p:nvSpPr>
        <p:spPr>
          <a:xfrm>
            <a:off x="1625263" y="4172927"/>
            <a:ext cx="4572000" cy="547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300" dirty="0">
                <a:latin typeface="Avenir Book" panose="02000503020000020003" pitchFamily="2" charset="0"/>
              </a:rPr>
              <a:t>APPLICATION AWARENESS</a:t>
            </a:r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E4D868D4-B8AD-A309-955C-3932362BBB92}"/>
              </a:ext>
            </a:extLst>
          </p:cNvPr>
          <p:cNvSpPr txBox="1">
            <a:spLocks/>
          </p:cNvSpPr>
          <p:nvPr/>
        </p:nvSpPr>
        <p:spPr>
          <a:xfrm>
            <a:off x="1625263" y="3331513"/>
            <a:ext cx="4572000" cy="547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300" dirty="0">
                <a:latin typeface="Avenir Book" panose="02000503020000020003" pitchFamily="2" charset="0"/>
              </a:rPr>
              <a:t>FULL DESKTOP SUPPORT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E0CE3A50-EF27-8AF3-451F-78983433B874}"/>
              </a:ext>
            </a:extLst>
          </p:cNvPr>
          <p:cNvSpPr txBox="1">
            <a:spLocks/>
          </p:cNvSpPr>
          <p:nvPr/>
        </p:nvSpPr>
        <p:spPr>
          <a:xfrm>
            <a:off x="1625263" y="4966020"/>
            <a:ext cx="4572000" cy="547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spc="300" dirty="0">
                <a:latin typeface="Avenir Book" panose="02000503020000020003" pitchFamily="2" charset="0"/>
              </a:rPr>
              <a:t>CENTRALIZED GOVERNANCE</a:t>
            </a:r>
          </a:p>
        </p:txBody>
      </p:sp>
      <p:pic>
        <p:nvPicPr>
          <p:cNvPr id="44" name="Graphic 43" descr="Folder with solid fill">
            <a:extLst>
              <a:ext uri="{FF2B5EF4-FFF2-40B4-BE49-F238E27FC236}">
                <a16:creationId xmlns:a16="http://schemas.microsoft.com/office/drawing/2014/main" id="{DFA60B80-6385-A4F4-C435-F1CFA9787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72124" y="3550874"/>
            <a:ext cx="467288" cy="46728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430C2D1-685D-33EC-AE40-DD738BF5687A}"/>
              </a:ext>
            </a:extLst>
          </p:cNvPr>
          <p:cNvSpPr txBox="1"/>
          <p:nvPr/>
        </p:nvSpPr>
        <p:spPr>
          <a:xfrm>
            <a:off x="8610061" y="3599852"/>
            <a:ext cx="743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G:\</a:t>
            </a:r>
          </a:p>
        </p:txBody>
      </p:sp>
      <p:pic>
        <p:nvPicPr>
          <p:cNvPr id="48" name="Graphic 47" descr="Folder with solid fill">
            <a:extLst>
              <a:ext uri="{FF2B5EF4-FFF2-40B4-BE49-F238E27FC236}">
                <a16:creationId xmlns:a16="http://schemas.microsoft.com/office/drawing/2014/main" id="{4B0E3DC1-30F3-477A-D394-E0E47AA68A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63284" y="3962383"/>
            <a:ext cx="323355" cy="323355"/>
          </a:xfrm>
          <a:prstGeom prst="rect">
            <a:avLst/>
          </a:prstGeom>
        </p:spPr>
      </p:pic>
      <p:pic>
        <p:nvPicPr>
          <p:cNvPr id="49" name="Graphic 48" descr="Folder with solid fill">
            <a:extLst>
              <a:ext uri="{FF2B5EF4-FFF2-40B4-BE49-F238E27FC236}">
                <a16:creationId xmlns:a16="http://schemas.microsoft.com/office/drawing/2014/main" id="{452FCBC1-D46A-24F9-E5F0-71DC687A6D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63284" y="4313388"/>
            <a:ext cx="323355" cy="323355"/>
          </a:xfrm>
          <a:prstGeom prst="rect">
            <a:avLst/>
          </a:prstGeom>
        </p:spPr>
      </p:pic>
      <p:pic>
        <p:nvPicPr>
          <p:cNvPr id="50" name="Graphic 49" descr="Folder with solid fill">
            <a:extLst>
              <a:ext uri="{FF2B5EF4-FFF2-40B4-BE49-F238E27FC236}">
                <a16:creationId xmlns:a16="http://schemas.microsoft.com/office/drawing/2014/main" id="{C03E8239-2F5A-67C1-F2C4-EBC0C3EC50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69181" y="4673174"/>
            <a:ext cx="323355" cy="323355"/>
          </a:xfrm>
          <a:prstGeom prst="rect">
            <a:avLst/>
          </a:prstGeom>
        </p:spPr>
      </p:pic>
      <p:pic>
        <p:nvPicPr>
          <p:cNvPr id="51" name="Graphic 50" descr="Folder with solid fill">
            <a:extLst>
              <a:ext uri="{FF2B5EF4-FFF2-40B4-BE49-F238E27FC236}">
                <a16:creationId xmlns:a16="http://schemas.microsoft.com/office/drawing/2014/main" id="{51DAAAD9-4145-E245-F423-2064C3F9DF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69219" y="5017106"/>
            <a:ext cx="323355" cy="32335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A63A6FF4-D537-A408-0561-44606873FAFA}"/>
              </a:ext>
            </a:extLst>
          </p:cNvPr>
          <p:cNvSpPr txBox="1"/>
          <p:nvPr/>
        </p:nvSpPr>
        <p:spPr>
          <a:xfrm>
            <a:off x="9614537" y="3602045"/>
            <a:ext cx="928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Avenir Book" panose="02000503020000020003" pitchFamily="2" charset="0"/>
              </a:rPr>
              <a:t>Projects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75DA1B6-51FE-FF47-F4C9-1923932D8A31}"/>
              </a:ext>
            </a:extLst>
          </p:cNvPr>
          <p:cNvSpPr txBox="1"/>
          <p:nvPr/>
        </p:nvSpPr>
        <p:spPr>
          <a:xfrm>
            <a:off x="10002596" y="3985560"/>
            <a:ext cx="9014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</a:rPr>
              <a:t>Acadia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8DF8357-F58A-BFF6-45E8-0C7D09276B21}"/>
              </a:ext>
            </a:extLst>
          </p:cNvPr>
          <p:cNvSpPr txBox="1"/>
          <p:nvPr/>
        </p:nvSpPr>
        <p:spPr>
          <a:xfrm>
            <a:off x="10002596" y="4312412"/>
            <a:ext cx="1079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</a:rPr>
              <a:t>Badlands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8140A26-405C-885F-FAA8-CCF91DF5C411}"/>
              </a:ext>
            </a:extLst>
          </p:cNvPr>
          <p:cNvSpPr txBox="1"/>
          <p:nvPr/>
        </p:nvSpPr>
        <p:spPr>
          <a:xfrm>
            <a:off x="10002596" y="4678174"/>
            <a:ext cx="131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</a:rPr>
              <a:t>Crater Lake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CB5273E-DD5A-C80A-467B-DE2C9EB021B5}"/>
              </a:ext>
            </a:extLst>
          </p:cNvPr>
          <p:cNvSpPr txBox="1"/>
          <p:nvPr/>
        </p:nvSpPr>
        <p:spPr>
          <a:xfrm>
            <a:off x="10002596" y="5039704"/>
            <a:ext cx="790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</a:rPr>
              <a:t>Denali</a:t>
            </a:r>
          </a:p>
        </p:txBody>
      </p:sp>
      <p:sp>
        <p:nvSpPr>
          <p:cNvPr id="3" name="Chevron 2">
            <a:extLst>
              <a:ext uri="{FF2B5EF4-FFF2-40B4-BE49-F238E27FC236}">
                <a16:creationId xmlns:a16="http://schemas.microsoft.com/office/drawing/2014/main" id="{7D3A77DF-7AFB-8147-5C31-1071BC3D207D}"/>
              </a:ext>
            </a:extLst>
          </p:cNvPr>
          <p:cNvSpPr/>
          <p:nvPr/>
        </p:nvSpPr>
        <p:spPr>
          <a:xfrm>
            <a:off x="1287489" y="2538023"/>
            <a:ext cx="261811" cy="304701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D6923004-0E72-052D-EB34-A821D84390A8}"/>
              </a:ext>
            </a:extLst>
          </p:cNvPr>
          <p:cNvSpPr/>
          <p:nvPr/>
        </p:nvSpPr>
        <p:spPr>
          <a:xfrm>
            <a:off x="1287489" y="3369882"/>
            <a:ext cx="261811" cy="304701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>
            <a:extLst>
              <a:ext uri="{FF2B5EF4-FFF2-40B4-BE49-F238E27FC236}">
                <a16:creationId xmlns:a16="http://schemas.microsoft.com/office/drawing/2014/main" id="{74A8B807-DEEA-49E3-379F-FFBC2A3B2677}"/>
              </a:ext>
            </a:extLst>
          </p:cNvPr>
          <p:cNvSpPr/>
          <p:nvPr/>
        </p:nvSpPr>
        <p:spPr>
          <a:xfrm>
            <a:off x="1287489" y="4173552"/>
            <a:ext cx="261811" cy="304701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>
            <a:extLst>
              <a:ext uri="{FF2B5EF4-FFF2-40B4-BE49-F238E27FC236}">
                <a16:creationId xmlns:a16="http://schemas.microsoft.com/office/drawing/2014/main" id="{25FBDE7F-4965-B90D-2938-47DDF6811317}"/>
              </a:ext>
            </a:extLst>
          </p:cNvPr>
          <p:cNvSpPr/>
          <p:nvPr/>
        </p:nvSpPr>
        <p:spPr>
          <a:xfrm>
            <a:off x="1287489" y="4966020"/>
            <a:ext cx="261811" cy="304701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0FF94B8-16FD-6E09-2F14-24192553A396}"/>
              </a:ext>
            </a:extLst>
          </p:cNvPr>
          <p:cNvGrpSpPr/>
          <p:nvPr/>
        </p:nvGrpSpPr>
        <p:grpSpPr>
          <a:xfrm>
            <a:off x="8215812" y="1249089"/>
            <a:ext cx="2997981" cy="752793"/>
            <a:chOff x="7583070" y="1671637"/>
            <a:chExt cx="2997981" cy="75279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ABE94CE-EF4F-2201-24FC-6EA331B5B9C1}"/>
                </a:ext>
              </a:extLst>
            </p:cNvPr>
            <p:cNvSpPr txBox="1"/>
            <p:nvPr/>
          </p:nvSpPr>
          <p:spPr>
            <a:xfrm>
              <a:off x="9767297" y="1844518"/>
              <a:ext cx="8137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Avenir Medium" panose="02000503020000020003" pitchFamily="2" charset="0"/>
                </a:rPr>
                <a:t>CAD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7BBF591-B608-53C4-FA4A-9CD4D8CCC3A7}"/>
                </a:ext>
              </a:extLst>
            </p:cNvPr>
            <p:cNvSpPr txBox="1"/>
            <p:nvPr/>
          </p:nvSpPr>
          <p:spPr>
            <a:xfrm>
              <a:off x="8296109" y="1851192"/>
              <a:ext cx="59942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Avenir Medium" panose="02000503020000020003" pitchFamily="2" charset="0"/>
                </a:rPr>
                <a:t>365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02EF1C4-DA81-2E69-318B-13CDD9A576FD}"/>
                </a:ext>
              </a:extLst>
            </p:cNvPr>
            <p:cNvSpPr txBox="1"/>
            <p:nvPr/>
          </p:nvSpPr>
          <p:spPr>
            <a:xfrm>
              <a:off x="8992965" y="1870871"/>
              <a:ext cx="7077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Avenir Medium" panose="02000503020000020003" pitchFamily="2" charset="0"/>
                </a:rPr>
                <a:t>Adobe</a:t>
              </a:r>
            </a:p>
          </p:txBody>
        </p:sp>
        <p:pic>
          <p:nvPicPr>
            <p:cNvPr id="8" name="Graphic 7" descr="Smart Phone with solid fill">
              <a:extLst>
                <a:ext uri="{FF2B5EF4-FFF2-40B4-BE49-F238E27FC236}">
                  <a16:creationId xmlns:a16="http://schemas.microsoft.com/office/drawing/2014/main" id="{8E6F3590-6ECB-8649-F212-4F6E73DE1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583070" y="1671637"/>
              <a:ext cx="728249" cy="728249"/>
            </a:xfrm>
            <a:prstGeom prst="rect">
              <a:avLst/>
            </a:prstGeom>
          </p:spPr>
        </p:pic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7A4E448-74FF-D2F5-9475-64F9F66AABED}"/>
                </a:ext>
              </a:extLst>
            </p:cNvPr>
            <p:cNvSpPr txBox="1"/>
            <p:nvPr/>
          </p:nvSpPr>
          <p:spPr>
            <a:xfrm>
              <a:off x="7776465" y="1867129"/>
              <a:ext cx="3253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chemeClr val="bg1"/>
                  </a:solidFill>
                  <a:latin typeface="Avenir Medium" panose="02000503020000020003" pitchFamily="2" charset="0"/>
                </a:rPr>
                <a:t>G</a:t>
              </a:r>
            </a:p>
          </p:txBody>
        </p:sp>
        <p:pic>
          <p:nvPicPr>
            <p:cNvPr id="75" name="Graphic 74" descr="Monitor with solid fill">
              <a:extLst>
                <a:ext uri="{FF2B5EF4-FFF2-40B4-BE49-F238E27FC236}">
                  <a16:creationId xmlns:a16="http://schemas.microsoft.com/office/drawing/2014/main" id="{022120EC-72F1-21F1-FA4C-8C5B79CF3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703228" y="1675870"/>
              <a:ext cx="748560" cy="748560"/>
            </a:xfrm>
            <a:prstGeom prst="rect">
              <a:avLst/>
            </a:prstGeom>
          </p:spPr>
        </p:pic>
        <p:pic>
          <p:nvPicPr>
            <p:cNvPr id="77" name="Graphic 76" descr="Monitor with solid fill">
              <a:extLst>
                <a:ext uri="{FF2B5EF4-FFF2-40B4-BE49-F238E27FC236}">
                  <a16:creationId xmlns:a16="http://schemas.microsoft.com/office/drawing/2014/main" id="{04854D5A-631D-528D-BE6C-2ECCF685BA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42652" y="1675870"/>
              <a:ext cx="748560" cy="748560"/>
            </a:xfrm>
            <a:prstGeom prst="rect">
              <a:avLst/>
            </a:prstGeom>
          </p:spPr>
        </p:pic>
        <p:pic>
          <p:nvPicPr>
            <p:cNvPr id="78" name="Graphic 77" descr="Monitor with solid fill">
              <a:extLst>
                <a:ext uri="{FF2B5EF4-FFF2-40B4-BE49-F238E27FC236}">
                  <a16:creationId xmlns:a16="http://schemas.microsoft.com/office/drawing/2014/main" id="{FE76FF06-EC9A-85F7-BF2A-C75BDDD84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199168" y="1675870"/>
              <a:ext cx="748560" cy="748560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62BA72F-7B88-1205-1B90-457109FBFA96}"/>
              </a:ext>
            </a:extLst>
          </p:cNvPr>
          <p:cNvGrpSpPr/>
          <p:nvPr/>
        </p:nvGrpSpPr>
        <p:grpSpPr>
          <a:xfrm>
            <a:off x="9542968" y="2110193"/>
            <a:ext cx="240632" cy="193498"/>
            <a:chOff x="9003835" y="2325490"/>
            <a:chExt cx="240632" cy="193498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DE99149-2EE6-1FD2-1A95-1D5D936D9D90}"/>
                </a:ext>
              </a:extLst>
            </p:cNvPr>
            <p:cNvCxnSpPr>
              <a:cxnSpLocks/>
            </p:cNvCxnSpPr>
            <p:nvPr/>
          </p:nvCxnSpPr>
          <p:spPr>
            <a:xfrm>
              <a:off x="9003835" y="2325490"/>
              <a:ext cx="0" cy="19349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6A2DC5AB-A254-AF01-7C17-C7008DC7DF3A}"/>
                </a:ext>
              </a:extLst>
            </p:cNvPr>
            <p:cNvCxnSpPr>
              <a:cxnSpLocks/>
            </p:cNvCxnSpPr>
            <p:nvPr/>
          </p:nvCxnSpPr>
          <p:spPr>
            <a:xfrm>
              <a:off x="9124151" y="2325490"/>
              <a:ext cx="0" cy="19349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E8A608A8-27CB-4F8B-DAB6-27F1CCE7274A}"/>
                </a:ext>
              </a:extLst>
            </p:cNvPr>
            <p:cNvCxnSpPr>
              <a:cxnSpLocks/>
            </p:cNvCxnSpPr>
            <p:nvPr/>
          </p:nvCxnSpPr>
          <p:spPr>
            <a:xfrm>
              <a:off x="9244467" y="2325490"/>
              <a:ext cx="0" cy="193498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2" name="Picture 91" descr="A white circle with a black background&#10;&#10;AI-generated content may be incorrect.">
            <a:extLst>
              <a:ext uri="{FF2B5EF4-FFF2-40B4-BE49-F238E27FC236}">
                <a16:creationId xmlns:a16="http://schemas.microsoft.com/office/drawing/2014/main" id="{FF7E2456-09AF-6095-EEA3-D9DCA9DF3A3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92728" y="2724523"/>
            <a:ext cx="557843" cy="4775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5D3FE-ECD2-8919-9E35-399050367FF9}"/>
              </a:ext>
            </a:extLst>
          </p:cNvPr>
          <p:cNvSpPr txBox="1"/>
          <p:nvPr/>
        </p:nvSpPr>
        <p:spPr>
          <a:xfrm>
            <a:off x="1625263" y="2820313"/>
            <a:ext cx="6964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85000"/>
                  </a:schemeClr>
                </a:solidFill>
                <a:latin typeface="Avenir Book" panose="02000503020000020003" pitchFamily="2" charset="0"/>
              </a:rPr>
              <a:t>Companies own their content, not their users. A shared repository avoids the use of private drives. </a:t>
            </a:r>
          </a:p>
          <a:p>
            <a:r>
              <a:rPr lang="en-US" sz="1200" dirty="0">
                <a:solidFill>
                  <a:schemeClr val="bg2">
                    <a:lumMod val="85000"/>
                  </a:schemeClr>
                </a:solidFill>
                <a:latin typeface="Avenir Book" panose="02000503020000020003" pitchFamily="2" charset="0"/>
              </a:rPr>
              <a:t>Our permissions inheritance comes with the flexibility to change them to share “in-place”.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5F41C9-67DB-DB85-B735-B7B00BCCB519}"/>
              </a:ext>
            </a:extLst>
          </p:cNvPr>
          <p:cNvSpPr txBox="1"/>
          <p:nvPr/>
        </p:nvSpPr>
        <p:spPr>
          <a:xfrm>
            <a:off x="1625263" y="3652479"/>
            <a:ext cx="5875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2">
                    <a:lumMod val="85000"/>
                  </a:schemeClr>
                </a:solidFill>
                <a:latin typeface="Avenir Book" panose="02000503020000020003" pitchFamily="2" charset="0"/>
              </a:rPr>
              <a:t>Egnyte works just like a file server in the cloud; it can be accessed via a letter drive.</a:t>
            </a:r>
          </a:p>
          <a:p>
            <a:r>
              <a:rPr lang="en-US" sz="1200">
                <a:solidFill>
                  <a:schemeClr val="bg2">
                    <a:lumMod val="85000"/>
                  </a:schemeClr>
                </a:solidFill>
                <a:latin typeface="Avenir Book" panose="02000503020000020003" pitchFamily="2" charset="0"/>
              </a:rPr>
              <a:t>Users can collaborate from desktop applications (Excel, AutoCAD, InDesign, etc.).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81699E-4D35-8953-F545-BF881DAF843E}"/>
              </a:ext>
            </a:extLst>
          </p:cNvPr>
          <p:cNvSpPr txBox="1"/>
          <p:nvPr/>
        </p:nvSpPr>
        <p:spPr>
          <a:xfrm>
            <a:off x="1625263" y="4490025"/>
            <a:ext cx="6325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2">
                    <a:lumMod val="85000"/>
                  </a:schemeClr>
                </a:solidFill>
                <a:latin typeface="Avenir Book" panose="02000503020000020003" pitchFamily="2" charset="0"/>
              </a:rPr>
              <a:t>We certify applications from vendors such as Autodesk, Adobe, Esri, Bentley, and more.</a:t>
            </a:r>
          </a:p>
          <a:p>
            <a:r>
              <a:rPr lang="en-US" sz="1200">
                <a:solidFill>
                  <a:schemeClr val="bg2">
                    <a:lumMod val="85000"/>
                  </a:schemeClr>
                </a:solidFill>
                <a:latin typeface="Avenir Book" panose="02000503020000020003" pitchFamily="2" charset="0"/>
              </a:rPr>
              <a:t>Specialized application operations work in the cloud, e.g. linking, versioning, and locking.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FAE8ACD-BABF-3693-A6A9-DF440A92B483}"/>
              </a:ext>
            </a:extLst>
          </p:cNvPr>
          <p:cNvSpPr txBox="1"/>
          <p:nvPr/>
        </p:nvSpPr>
        <p:spPr>
          <a:xfrm>
            <a:off x="1625263" y="5297448"/>
            <a:ext cx="7411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85000"/>
                  </a:schemeClr>
                </a:solidFill>
                <a:latin typeface="Avenir Book" panose="02000503020000020003" pitchFamily="2" charset="0"/>
              </a:rPr>
              <a:t>Egnyte enables centralizing security, compliance, and governance policies across all repositories.</a:t>
            </a:r>
          </a:p>
          <a:p>
            <a:r>
              <a:rPr lang="en-US" sz="1200" dirty="0">
                <a:solidFill>
                  <a:schemeClr val="bg2">
                    <a:lumMod val="85000"/>
                  </a:schemeClr>
                </a:solidFill>
                <a:latin typeface="Avenir Book" panose="02000503020000020003" pitchFamily="2" charset="0"/>
              </a:rPr>
              <a:t>Connectors are available for cloud and on-prem storage: AWS S3, Wasabi, SharePoint, Dropbox, Box, etc.</a:t>
            </a:r>
          </a:p>
        </p:txBody>
      </p:sp>
    </p:spTree>
    <p:extLst>
      <p:ext uri="{BB962C8B-B14F-4D97-AF65-F5344CB8AC3E}">
        <p14:creationId xmlns:p14="http://schemas.microsoft.com/office/powerpoint/2010/main" val="459760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6E2B6-7136-E7F1-79C5-24D90C6D88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ocument with text on it&#10;&#10;AI-generated content may be incorrect.">
            <a:extLst>
              <a:ext uri="{FF2B5EF4-FFF2-40B4-BE49-F238E27FC236}">
                <a16:creationId xmlns:a16="http://schemas.microsoft.com/office/drawing/2014/main" id="{B8B9A66C-F2F2-A61F-E177-84A9CE3C81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35" b="4929"/>
          <a:stretch/>
        </p:blipFill>
        <p:spPr>
          <a:xfrm>
            <a:off x="8317916" y="2408919"/>
            <a:ext cx="2782277" cy="2934533"/>
          </a:xfrm>
          <a:prstGeom prst="roundRect">
            <a:avLst>
              <a:gd name="adj" fmla="val 4759"/>
            </a:avLst>
          </a:prstGeom>
          <a:ln w="12700">
            <a:solidFill>
              <a:schemeClr val="tx1"/>
            </a:solidFill>
          </a:ln>
          <a:effectLst>
            <a:outerShdw blurRad="254000" dist="84817" sx="97549" sy="97549" algn="l" rotWithShape="0">
              <a:prstClr val="black">
                <a:alpha val="60000"/>
              </a:prstClr>
            </a:outerShdw>
          </a:effectLst>
        </p:spPr>
      </p:pic>
      <p:sp>
        <p:nvSpPr>
          <p:cNvPr id="27" name="Title 20">
            <a:extLst>
              <a:ext uri="{FF2B5EF4-FFF2-40B4-BE49-F238E27FC236}">
                <a16:creationId xmlns:a16="http://schemas.microsoft.com/office/drawing/2014/main" id="{661EA554-9809-4A68-D758-8E2771B1624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2042" y="549776"/>
            <a:ext cx="10439400" cy="8699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US" sz="40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  <a:ea typeface="Open Sans"/>
                <a:cs typeface="Open Sans"/>
              </a:rPr>
              <a:t>Egnyte Collaboration Capabilities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4C8373C-A60D-0969-757E-07E8D8EC6E97}"/>
              </a:ext>
            </a:extLst>
          </p:cNvPr>
          <p:cNvGrpSpPr/>
          <p:nvPr/>
        </p:nvGrpSpPr>
        <p:grpSpPr>
          <a:xfrm>
            <a:off x="8637563" y="4248443"/>
            <a:ext cx="2399556" cy="933514"/>
            <a:chOff x="8810520" y="1352863"/>
            <a:chExt cx="1887868" cy="46811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519ED2-B8A0-BFF0-DE92-2803F3404697}"/>
                </a:ext>
              </a:extLst>
            </p:cNvPr>
            <p:cNvSpPr/>
            <p:nvPr/>
          </p:nvSpPr>
          <p:spPr>
            <a:xfrm>
              <a:off x="8810520" y="1352863"/>
              <a:ext cx="1887868" cy="468112"/>
            </a:xfrm>
            <a:prstGeom prst="rect">
              <a:avLst/>
            </a:prstGeom>
            <a:solidFill>
              <a:schemeClr val="bg1"/>
            </a:solidFill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2" descr="undefined">
              <a:extLst>
                <a:ext uri="{FF2B5EF4-FFF2-40B4-BE49-F238E27FC236}">
                  <a16:creationId xmlns:a16="http://schemas.microsoft.com/office/drawing/2014/main" id="{D3EB3B7F-9330-16F4-CEC8-D8925A5076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8680" y="1452643"/>
              <a:ext cx="1289555" cy="281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2CF7F88A-7CB8-6D9E-B361-23081FCCF2C4}"/>
              </a:ext>
            </a:extLst>
          </p:cNvPr>
          <p:cNvSpPr txBox="1">
            <a:spLocks/>
          </p:cNvSpPr>
          <p:nvPr/>
        </p:nvSpPr>
        <p:spPr>
          <a:xfrm>
            <a:off x="7886567" y="1676043"/>
            <a:ext cx="3429694" cy="387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WORKFLOW AUTOMATION</a:t>
            </a:r>
          </a:p>
        </p:txBody>
      </p: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D47E4DDC-C0E6-576F-474F-16741C53822B}"/>
              </a:ext>
            </a:extLst>
          </p:cNvPr>
          <p:cNvSpPr txBox="1">
            <a:spLocks/>
          </p:cNvSpPr>
          <p:nvPr/>
        </p:nvSpPr>
        <p:spPr>
          <a:xfrm>
            <a:off x="8363645" y="5530293"/>
            <a:ext cx="2475538" cy="500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solidFill>
                  <a:schemeClr val="bg1">
                    <a:lumMod val="10000"/>
                  </a:schemeClr>
                </a:solidFill>
                <a:latin typeface="Avenir Book" panose="02000503020000020003"/>
              </a:rPr>
              <a:t>Automate workflow and execute tasks without leaving Egnyte.</a:t>
            </a:r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E45DF8DD-07C5-C4F0-4266-97D543AE6265}"/>
              </a:ext>
            </a:extLst>
          </p:cNvPr>
          <p:cNvSpPr txBox="1">
            <a:spLocks/>
          </p:cNvSpPr>
          <p:nvPr/>
        </p:nvSpPr>
        <p:spPr>
          <a:xfrm>
            <a:off x="4454971" y="1676043"/>
            <a:ext cx="3293543" cy="387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MASSIVE FILE HANDLING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74A59B47-533C-255F-5E9D-1E78231E4FC3}"/>
              </a:ext>
            </a:extLst>
          </p:cNvPr>
          <p:cNvSpPr txBox="1">
            <a:spLocks/>
          </p:cNvSpPr>
          <p:nvPr/>
        </p:nvSpPr>
        <p:spPr>
          <a:xfrm>
            <a:off x="4894901" y="5530293"/>
            <a:ext cx="2597980" cy="500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solidFill>
                  <a:schemeClr val="bg1">
                    <a:lumMod val="10000"/>
                  </a:schemeClr>
                </a:solidFill>
                <a:latin typeface="Avenir Book" panose="02000503020000020003"/>
              </a:rPr>
              <a:t>Work with massively large files even over poor bandwidth.</a:t>
            </a:r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778836CC-B3F5-2AF8-BB3F-B263ED318331}"/>
              </a:ext>
            </a:extLst>
          </p:cNvPr>
          <p:cNvSpPr txBox="1">
            <a:spLocks/>
          </p:cNvSpPr>
          <p:nvPr/>
        </p:nvSpPr>
        <p:spPr>
          <a:xfrm>
            <a:off x="1154881" y="1676043"/>
            <a:ext cx="2661746" cy="500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SECURE SHARING &amp; CO-EDITING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:a16="http://schemas.microsoft.com/office/drawing/2014/main" id="{AD57A3FE-31E2-A96E-02B3-2661A809AE1A}"/>
              </a:ext>
            </a:extLst>
          </p:cNvPr>
          <p:cNvSpPr txBox="1">
            <a:spLocks/>
          </p:cNvSpPr>
          <p:nvPr/>
        </p:nvSpPr>
        <p:spPr>
          <a:xfrm>
            <a:off x="1226129" y="5530293"/>
            <a:ext cx="2711030" cy="500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200">
                <a:solidFill>
                  <a:schemeClr val="bg1">
                    <a:lumMod val="10000"/>
                  </a:schemeClr>
                </a:solidFill>
                <a:latin typeface="Avenir Book" panose="02000503020000020003"/>
              </a:rPr>
              <a:t>Securely collaborate with external stakeholders.</a:t>
            </a:r>
          </a:p>
        </p:txBody>
      </p:sp>
      <p:pic>
        <p:nvPicPr>
          <p:cNvPr id="5" name="Picture 4" descr="A screenshot of a chat&#10;&#10;Description automatically generated">
            <a:extLst>
              <a:ext uri="{FF2B5EF4-FFF2-40B4-BE49-F238E27FC236}">
                <a16:creationId xmlns:a16="http://schemas.microsoft.com/office/drawing/2014/main" id="{903AEE66-4C17-BBEA-FA13-B81C162472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96" r="40862" b="12763"/>
          <a:stretch/>
        </p:blipFill>
        <p:spPr>
          <a:xfrm>
            <a:off x="1154881" y="2433319"/>
            <a:ext cx="2782279" cy="2922450"/>
          </a:xfrm>
          <a:prstGeom prst="roundRect">
            <a:avLst>
              <a:gd name="adj" fmla="val 4759"/>
            </a:avLst>
          </a:prstGeom>
          <a:ln w="12700">
            <a:solidFill>
              <a:schemeClr val="tx1"/>
            </a:solidFill>
          </a:ln>
          <a:effectLst>
            <a:outerShdw blurRad="254000" dist="84817" sx="97549" sy="97549" algn="l" rotWithShape="0">
              <a:prstClr val="black">
                <a:alpha val="60000"/>
              </a:prstClr>
            </a:outerShdw>
          </a:effectLst>
        </p:spPr>
      </p:pic>
      <p:pic>
        <p:nvPicPr>
          <p:cNvPr id="2" name="Picture 1" descr="A multicolored metal structure&#10;&#10;AI-generated content may be incorrect.">
            <a:extLst>
              <a:ext uri="{FF2B5EF4-FFF2-40B4-BE49-F238E27FC236}">
                <a16:creationId xmlns:a16="http://schemas.microsoft.com/office/drawing/2014/main" id="{EF1AD952-AD60-1CAB-5E89-CF7B86FC9B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6448"/>
          <a:stretch/>
        </p:blipFill>
        <p:spPr>
          <a:xfrm>
            <a:off x="4802752" y="2433318"/>
            <a:ext cx="2782278" cy="2922451"/>
          </a:xfrm>
          <a:prstGeom prst="roundRect">
            <a:avLst>
              <a:gd name="adj" fmla="val 4759"/>
            </a:avLst>
          </a:prstGeom>
          <a:ln w="12700">
            <a:solidFill>
              <a:schemeClr val="tx1"/>
            </a:solidFill>
          </a:ln>
          <a:effectLst>
            <a:outerShdw blurRad="254000" dist="84817" sx="97549" sy="97549" algn="l" rotWithShape="0">
              <a:prstClr val="black">
                <a:alpha val="6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585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C327D-9881-C92B-97CD-1CC62DD68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0">
            <a:extLst>
              <a:ext uri="{FF2B5EF4-FFF2-40B4-BE49-F238E27FC236}">
                <a16:creationId xmlns:a16="http://schemas.microsoft.com/office/drawing/2014/main" id="{A5134EB7-9248-86AA-6D72-B9C6E34826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2042" y="549776"/>
            <a:ext cx="10439400" cy="8699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US" sz="40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  <a:ea typeface="Open Sans"/>
                <a:cs typeface="Open Sans"/>
              </a:rPr>
              <a:t>Egnyte Intelligence Capabilities</a:t>
            </a:r>
          </a:p>
        </p:txBody>
      </p:sp>
      <p:sp>
        <p:nvSpPr>
          <p:cNvPr id="10" name="Text Placeholder 32">
            <a:extLst>
              <a:ext uri="{FF2B5EF4-FFF2-40B4-BE49-F238E27FC236}">
                <a16:creationId xmlns:a16="http://schemas.microsoft.com/office/drawing/2014/main" id="{2F92F398-D29D-9FFA-2376-CAD7B1CA0907}"/>
              </a:ext>
            </a:extLst>
          </p:cNvPr>
          <p:cNvSpPr txBox="1">
            <a:spLocks/>
          </p:cNvSpPr>
          <p:nvPr/>
        </p:nvSpPr>
        <p:spPr>
          <a:xfrm>
            <a:off x="8008540" y="1809293"/>
            <a:ext cx="3429694" cy="387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AI SEARCH</a:t>
            </a:r>
          </a:p>
        </p:txBody>
      </p:sp>
      <p:sp>
        <p:nvSpPr>
          <p:cNvPr id="11" name="Text Placeholder 33">
            <a:extLst>
              <a:ext uri="{FF2B5EF4-FFF2-40B4-BE49-F238E27FC236}">
                <a16:creationId xmlns:a16="http://schemas.microsoft.com/office/drawing/2014/main" id="{8993EE8C-1470-8EBF-F4A4-116F35956B57}"/>
              </a:ext>
            </a:extLst>
          </p:cNvPr>
          <p:cNvSpPr txBox="1">
            <a:spLocks/>
          </p:cNvSpPr>
          <p:nvPr/>
        </p:nvSpPr>
        <p:spPr>
          <a:xfrm>
            <a:off x="8359617" y="5530293"/>
            <a:ext cx="2641879" cy="500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1200">
                <a:solidFill>
                  <a:schemeClr val="bg1">
                    <a:lumMod val="10000"/>
                  </a:schemeClr>
                </a:solidFill>
                <a:latin typeface="Avenir Book" panose="02000503020000020003" pitchFamily="2" charset="0"/>
              </a:rPr>
              <a:t>Use natural language to securely search for information and take advantage of AI-generated insights.</a:t>
            </a:r>
            <a:endParaRPr lang="en-IN" sz="105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</a:endParaRPr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3A690D89-851F-4FAC-3E7B-4FACEC5E68C0}"/>
              </a:ext>
            </a:extLst>
          </p:cNvPr>
          <p:cNvSpPr txBox="1">
            <a:spLocks/>
          </p:cNvSpPr>
          <p:nvPr/>
        </p:nvSpPr>
        <p:spPr>
          <a:xfrm>
            <a:off x="4523693" y="1809293"/>
            <a:ext cx="3293543" cy="387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AGENTS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F250D1AC-564D-D7C8-E88E-55491573D0ED}"/>
              </a:ext>
            </a:extLst>
          </p:cNvPr>
          <p:cNvSpPr txBox="1">
            <a:spLocks/>
          </p:cNvSpPr>
          <p:nvPr/>
        </p:nvSpPr>
        <p:spPr>
          <a:xfrm>
            <a:off x="4757174" y="5539813"/>
            <a:ext cx="2712280" cy="5009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1200">
                <a:solidFill>
                  <a:schemeClr val="bg1">
                    <a:lumMod val="10000"/>
                  </a:schemeClr>
                </a:solidFill>
                <a:latin typeface="Avenir Book"/>
                <a:ea typeface="Open Sans Light"/>
                <a:cs typeface="Open Sans Light"/>
              </a:rPr>
              <a:t>Automate complex tasks by securely leveraging your content, specialized skills, and ability to perform actions.</a:t>
            </a:r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B5F2C7E3-EA3D-8897-FC9D-59FC35F7F5DE}"/>
              </a:ext>
            </a:extLst>
          </p:cNvPr>
          <p:cNvSpPr txBox="1">
            <a:spLocks/>
          </p:cNvSpPr>
          <p:nvPr/>
        </p:nvSpPr>
        <p:spPr>
          <a:xfrm>
            <a:off x="1120381" y="1809293"/>
            <a:ext cx="2931055" cy="500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CONVERSATIONAL AI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:a16="http://schemas.microsoft.com/office/drawing/2014/main" id="{0CCBE42A-1C6B-8529-C07B-FF1717868898}"/>
              </a:ext>
            </a:extLst>
          </p:cNvPr>
          <p:cNvSpPr txBox="1">
            <a:spLocks/>
          </p:cNvSpPr>
          <p:nvPr/>
        </p:nvSpPr>
        <p:spPr>
          <a:xfrm>
            <a:off x="1190504" y="5587438"/>
            <a:ext cx="2711030" cy="500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1200">
                <a:solidFill>
                  <a:schemeClr val="bg1">
                    <a:lumMod val="10000"/>
                  </a:schemeClr>
                </a:solidFill>
                <a:latin typeface="Avenir Book" panose="02000503020000020003" pitchFamily="2" charset="0"/>
              </a:rPr>
              <a:t>Natural language interactions to gain insights from documents, images, A/V, and knowledge bases.</a:t>
            </a:r>
            <a:endParaRPr lang="en-US" sz="120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FBBAA4-2C3E-7562-DD21-1674CF90C0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186" b="27473"/>
          <a:stretch/>
        </p:blipFill>
        <p:spPr>
          <a:xfrm>
            <a:off x="1190505" y="2438943"/>
            <a:ext cx="2790809" cy="2931410"/>
          </a:xfrm>
          <a:prstGeom prst="roundRect">
            <a:avLst>
              <a:gd name="adj" fmla="val 4759"/>
            </a:avLst>
          </a:prstGeom>
          <a:ln w="12700">
            <a:solidFill>
              <a:schemeClr val="tx1"/>
            </a:solidFill>
          </a:ln>
          <a:effectLst>
            <a:outerShdw blurRad="254000" dist="84817" sx="98000" sy="98000" algn="l" rotWithShape="0">
              <a:prstClr val="black">
                <a:alpha val="6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7F5DAE-45B7-9EDE-B7E9-06A0ABD519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4255"/>
          <a:stretch/>
        </p:blipFill>
        <p:spPr>
          <a:xfrm>
            <a:off x="4775060" y="2433319"/>
            <a:ext cx="2790810" cy="2937944"/>
          </a:xfrm>
          <a:prstGeom prst="roundRect">
            <a:avLst>
              <a:gd name="adj" fmla="val 4759"/>
            </a:avLst>
          </a:prstGeom>
          <a:ln w="12700">
            <a:solidFill>
              <a:schemeClr val="tx1"/>
            </a:solidFill>
          </a:ln>
          <a:effectLst>
            <a:outerShdw blurRad="254000" dist="84817" sx="98000" sy="98000" algn="l" rotWithShape="0">
              <a:prstClr val="black">
                <a:alpha val="6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30401B-6012-EF04-32D7-9E026CE5B7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3080"/>
          <a:stretch/>
        </p:blipFill>
        <p:spPr>
          <a:xfrm>
            <a:off x="8359617" y="2392005"/>
            <a:ext cx="2727541" cy="2970580"/>
          </a:xfrm>
          <a:prstGeom prst="roundRect">
            <a:avLst>
              <a:gd name="adj" fmla="val 4759"/>
            </a:avLst>
          </a:prstGeom>
          <a:ln w="12700">
            <a:solidFill>
              <a:schemeClr val="tx1"/>
            </a:solidFill>
          </a:ln>
          <a:effectLst>
            <a:outerShdw blurRad="254000" dist="84817" sx="98000" sy="98000" algn="l" rotWithShape="0">
              <a:prstClr val="black">
                <a:alpha val="6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3942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188B4-ADE6-1F62-A99D-42ED77E9C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0">
            <a:extLst>
              <a:ext uri="{FF2B5EF4-FFF2-40B4-BE49-F238E27FC236}">
                <a16:creationId xmlns:a16="http://schemas.microsoft.com/office/drawing/2014/main" id="{46F385F8-D3C2-048A-C9E5-47B44D72884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2042" y="549776"/>
            <a:ext cx="10439400" cy="86995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pPr algn="ctr"/>
            <a:r>
              <a:rPr lang="en-US" sz="40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  <a:ea typeface="Open Sans"/>
                <a:cs typeface="Open Sans"/>
              </a:rPr>
              <a:t>Egnyte Governance Capabilities</a:t>
            </a:r>
          </a:p>
        </p:txBody>
      </p:sp>
      <p:sp>
        <p:nvSpPr>
          <p:cNvPr id="13" name="Text Placeholder 32">
            <a:extLst>
              <a:ext uri="{FF2B5EF4-FFF2-40B4-BE49-F238E27FC236}">
                <a16:creationId xmlns:a16="http://schemas.microsoft.com/office/drawing/2014/main" id="{A3A1592A-8DF6-A602-E563-0F28CF17A85F}"/>
              </a:ext>
            </a:extLst>
          </p:cNvPr>
          <p:cNvSpPr txBox="1">
            <a:spLocks/>
          </p:cNvSpPr>
          <p:nvPr/>
        </p:nvSpPr>
        <p:spPr>
          <a:xfrm>
            <a:off x="8351146" y="1744557"/>
            <a:ext cx="2842181" cy="4970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POLICY-BASED GOVERNANCE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EF3834D2-37C0-C294-6051-EAB216E5F074}"/>
              </a:ext>
            </a:extLst>
          </p:cNvPr>
          <p:cNvSpPr txBox="1">
            <a:spLocks/>
          </p:cNvSpPr>
          <p:nvPr/>
        </p:nvSpPr>
        <p:spPr>
          <a:xfrm>
            <a:off x="8393099" y="5599497"/>
            <a:ext cx="2798112" cy="500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bg1">
                    <a:lumMod val="10000"/>
                  </a:schemeClr>
                </a:solidFill>
                <a:latin typeface="Avenir Book" panose="02000503020000020003" pitchFamily="2" charset="0"/>
              </a:rPr>
              <a:t>Comply with cybersecurity and data privacy standards such as CMMC, HIPAA, ISO 27001, and the CPRA.</a:t>
            </a:r>
          </a:p>
        </p:txBody>
      </p:sp>
      <p:sp>
        <p:nvSpPr>
          <p:cNvPr id="16" name="Text Placeholder 32">
            <a:extLst>
              <a:ext uri="{FF2B5EF4-FFF2-40B4-BE49-F238E27FC236}">
                <a16:creationId xmlns:a16="http://schemas.microsoft.com/office/drawing/2014/main" id="{AA059CFC-4AF8-D554-BB57-5C924318ABD5}"/>
              </a:ext>
            </a:extLst>
          </p:cNvPr>
          <p:cNvSpPr txBox="1">
            <a:spLocks/>
          </p:cNvSpPr>
          <p:nvPr/>
        </p:nvSpPr>
        <p:spPr>
          <a:xfrm>
            <a:off x="918517" y="1799454"/>
            <a:ext cx="3181774" cy="387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THREAT DETECTION</a:t>
            </a:r>
          </a:p>
        </p:txBody>
      </p:sp>
      <p:sp>
        <p:nvSpPr>
          <p:cNvPr id="17" name="Text Placeholder 33">
            <a:extLst>
              <a:ext uri="{FF2B5EF4-FFF2-40B4-BE49-F238E27FC236}">
                <a16:creationId xmlns:a16="http://schemas.microsoft.com/office/drawing/2014/main" id="{802F92FA-9403-0EBA-88E9-E22690011DFB}"/>
              </a:ext>
            </a:extLst>
          </p:cNvPr>
          <p:cNvSpPr txBox="1">
            <a:spLocks/>
          </p:cNvSpPr>
          <p:nvPr/>
        </p:nvSpPr>
        <p:spPr>
          <a:xfrm>
            <a:off x="4843590" y="5599495"/>
            <a:ext cx="2711030" cy="6075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bg1">
                    <a:lumMod val="10000"/>
                  </a:schemeClr>
                </a:solidFill>
                <a:latin typeface="Avenir Book"/>
                <a:ea typeface="Open Sans Light"/>
                <a:cs typeface="Open Sans Light"/>
              </a:rPr>
              <a:t>Determine where your sensitive content resides and protect it from exposure. </a:t>
            </a:r>
            <a:endParaRPr lang="en-US" sz="120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</a:endParaRPr>
          </a:p>
        </p:txBody>
      </p:sp>
      <p:pic>
        <p:nvPicPr>
          <p:cNvPr id="5" name="Picture 4" descr="A screenshot of a phone&#10;&#10;Description automatically generated">
            <a:extLst>
              <a:ext uri="{FF2B5EF4-FFF2-40B4-BE49-F238E27FC236}">
                <a16:creationId xmlns:a16="http://schemas.microsoft.com/office/drawing/2014/main" id="{614D18BD-DBA7-645A-FD23-F57A3DBB5D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005" r="4032"/>
          <a:stretch/>
        </p:blipFill>
        <p:spPr>
          <a:xfrm>
            <a:off x="8373179" y="2390096"/>
            <a:ext cx="2798113" cy="2949258"/>
          </a:xfrm>
          <a:prstGeom prst="roundRect">
            <a:avLst>
              <a:gd name="adj" fmla="val 4759"/>
            </a:avLst>
          </a:prstGeom>
          <a:ln w="12700">
            <a:solidFill>
              <a:schemeClr val="tx1"/>
            </a:solidFill>
          </a:ln>
          <a:effectLst>
            <a:outerShdw blurRad="254000" dist="84817" sx="98000" sy="98000" algn="l" rotWithShape="0">
              <a:prstClr val="black">
                <a:alpha val="60000"/>
              </a:prstClr>
            </a:outerShdw>
          </a:effectLst>
        </p:spPr>
      </p:pic>
      <p:sp>
        <p:nvSpPr>
          <p:cNvPr id="8" name="Text Placeholder 32">
            <a:extLst>
              <a:ext uri="{FF2B5EF4-FFF2-40B4-BE49-F238E27FC236}">
                <a16:creationId xmlns:a16="http://schemas.microsoft.com/office/drawing/2014/main" id="{31647A77-4A08-FCE1-BEAF-770269CECA1A}"/>
              </a:ext>
            </a:extLst>
          </p:cNvPr>
          <p:cNvSpPr txBox="1">
            <a:spLocks/>
          </p:cNvSpPr>
          <p:nvPr/>
        </p:nvSpPr>
        <p:spPr>
          <a:xfrm>
            <a:off x="4397175" y="1799454"/>
            <a:ext cx="3429694" cy="387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PREVENTIVE CONTROLS</a:t>
            </a: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E4E22260-687E-C2A2-132D-1C906036C4D2}"/>
              </a:ext>
            </a:extLst>
          </p:cNvPr>
          <p:cNvSpPr txBox="1">
            <a:spLocks/>
          </p:cNvSpPr>
          <p:nvPr/>
        </p:nvSpPr>
        <p:spPr>
          <a:xfrm>
            <a:off x="1073735" y="5603247"/>
            <a:ext cx="2871340" cy="6075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i="0" kern="12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>
                <a:solidFill>
                  <a:schemeClr val="bg1">
                    <a:lumMod val="10000"/>
                  </a:schemeClr>
                </a:solidFill>
                <a:latin typeface="Avenir Book"/>
                <a:ea typeface="Open Sans Light"/>
                <a:cs typeface="Open Sans Light"/>
              </a:rPr>
              <a:t>Detect and mitigate common security threats, such as unusual access to sensitive content. </a:t>
            </a:r>
            <a:endParaRPr lang="en-US" sz="120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0050D26-B719-DB0E-05A1-3063FC3FE42D}"/>
              </a:ext>
            </a:extLst>
          </p:cNvPr>
          <p:cNvGrpSpPr/>
          <p:nvPr/>
        </p:nvGrpSpPr>
        <p:grpSpPr>
          <a:xfrm>
            <a:off x="1073735" y="2390097"/>
            <a:ext cx="2798112" cy="2963546"/>
            <a:chOff x="1073735" y="2390097"/>
            <a:chExt cx="2798112" cy="2963546"/>
          </a:xfrm>
        </p:grpSpPr>
        <p:pic>
          <p:nvPicPr>
            <p:cNvPr id="11" name="Picture 10" descr="A white background with black and white clouds&#10;&#10;AI-generated content may be incorrect.">
              <a:extLst>
                <a:ext uri="{FF2B5EF4-FFF2-40B4-BE49-F238E27FC236}">
                  <a16:creationId xmlns:a16="http://schemas.microsoft.com/office/drawing/2014/main" id="{786AAF3C-545B-00AB-1F59-0D5ECBA5B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57079" b="57301"/>
            <a:stretch/>
          </p:blipFill>
          <p:spPr>
            <a:xfrm>
              <a:off x="1073735" y="2425372"/>
              <a:ext cx="2798112" cy="2928271"/>
            </a:xfrm>
            <a:prstGeom prst="roundRect">
              <a:avLst>
                <a:gd name="adj" fmla="val 4759"/>
              </a:avLst>
            </a:prstGeom>
            <a:ln w="12700">
              <a:solidFill>
                <a:schemeClr val="tx1"/>
              </a:solidFill>
            </a:ln>
            <a:effectLst>
              <a:outerShdw blurRad="254000" dist="84817" sx="98000" sy="98000" algn="l" rotWithShape="0">
                <a:prstClr val="black">
                  <a:alpha val="60000"/>
                </a:prstClr>
              </a:outerShdw>
            </a:effectLst>
          </p:spPr>
        </p:pic>
        <p:pic>
          <p:nvPicPr>
            <p:cNvPr id="15" name="Picture 14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D67461DE-65C9-74B1-513F-2D29BD60E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rcRect t="5445" r="7426" b="46938"/>
            <a:stretch/>
          </p:blipFill>
          <p:spPr>
            <a:xfrm>
              <a:off x="1175539" y="2390097"/>
              <a:ext cx="2623363" cy="2949258"/>
            </a:xfrm>
            <a:prstGeom prst="rect">
              <a:avLst/>
            </a:prstGeom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6A7FA674-52FC-00F9-1988-814AFBC3E4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" t="3255" r="25041" b="6896"/>
          <a:stretch/>
        </p:blipFill>
        <p:spPr bwMode="auto">
          <a:xfrm>
            <a:off x="4723458" y="2390096"/>
            <a:ext cx="2798111" cy="2949259"/>
          </a:xfrm>
          <a:prstGeom prst="roundRect">
            <a:avLst>
              <a:gd name="adj" fmla="val 4759"/>
            </a:avLst>
          </a:prstGeom>
          <a:ln w="12700">
            <a:solidFill>
              <a:schemeClr val="tx1"/>
            </a:solidFill>
          </a:ln>
          <a:effectLst>
            <a:outerShdw blurRad="254000" dist="84817" sx="98000" sy="98000" algn="l" rotWithShape="0">
              <a:prstClr val="black">
                <a:alpha val="6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06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CCCC6-F120-6783-4EF2-21FF1D168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745BE4-41CE-BC6C-F631-440F11306F3F}"/>
              </a:ext>
            </a:extLst>
          </p:cNvPr>
          <p:cNvSpPr txBox="1">
            <a:spLocks/>
          </p:cNvSpPr>
          <p:nvPr/>
        </p:nvSpPr>
        <p:spPr>
          <a:xfrm>
            <a:off x="533327" y="460709"/>
            <a:ext cx="11125339" cy="1146175"/>
          </a:xfr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</a:rPr>
              <a:t>Egnyte Integrations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43623A8-BBF6-B483-2365-78E703CE1B62}"/>
              </a:ext>
            </a:extLst>
          </p:cNvPr>
          <p:cNvGrpSpPr/>
          <p:nvPr/>
        </p:nvGrpSpPr>
        <p:grpSpPr>
          <a:xfrm>
            <a:off x="751562" y="1486155"/>
            <a:ext cx="10421653" cy="4325922"/>
            <a:chOff x="2071972" y="1937448"/>
            <a:chExt cx="10487569" cy="4942273"/>
          </a:xfrm>
        </p:grpSpPr>
        <p:cxnSp>
          <p:nvCxnSpPr>
            <p:cNvPr id="1213" name="Straight Connector 1212">
              <a:extLst>
                <a:ext uri="{FF2B5EF4-FFF2-40B4-BE49-F238E27FC236}">
                  <a16:creationId xmlns:a16="http://schemas.microsoft.com/office/drawing/2014/main" id="{809431E7-1E1A-F5F2-E2DB-81421161B1FB}"/>
                </a:ext>
              </a:extLst>
            </p:cNvPr>
            <p:cNvCxnSpPr>
              <a:cxnSpLocks/>
            </p:cNvCxnSpPr>
            <p:nvPr/>
          </p:nvCxnSpPr>
          <p:spPr>
            <a:xfrm>
              <a:off x="2071972" y="4407953"/>
              <a:ext cx="10487569" cy="0"/>
            </a:xfrm>
            <a:prstGeom prst="line">
              <a:avLst/>
            </a:prstGeom>
            <a:noFill/>
            <a:ln w="38100" cap="rnd">
              <a:solidFill>
                <a:schemeClr val="tx1">
                  <a:alpha val="44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rgbClr r="0" g="0" b="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14" name="Straight Connector 1213">
              <a:extLst>
                <a:ext uri="{FF2B5EF4-FFF2-40B4-BE49-F238E27FC236}">
                  <a16:creationId xmlns:a16="http://schemas.microsoft.com/office/drawing/2014/main" id="{CCCE8E10-2167-9692-3518-381DAE5C1E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71386" y="1966605"/>
              <a:ext cx="10304459" cy="4853277"/>
            </a:xfrm>
            <a:prstGeom prst="line">
              <a:avLst/>
            </a:prstGeom>
            <a:noFill/>
            <a:ln w="38100" cap="rnd">
              <a:solidFill>
                <a:schemeClr val="tx1">
                  <a:alpha val="44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rgbClr r="0" g="0" b="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15" name="Straight Connector 1214">
              <a:extLst>
                <a:ext uri="{FF2B5EF4-FFF2-40B4-BE49-F238E27FC236}">
                  <a16:creationId xmlns:a16="http://schemas.microsoft.com/office/drawing/2014/main" id="{30069458-1F70-3122-8ED0-3A453B48663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54558" y="1999630"/>
              <a:ext cx="10290466" cy="4799886"/>
            </a:xfrm>
            <a:prstGeom prst="line">
              <a:avLst/>
            </a:prstGeom>
            <a:noFill/>
            <a:ln w="38100" cap="rnd">
              <a:solidFill>
                <a:schemeClr val="tx1">
                  <a:alpha val="44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rgbClr r="0" g="0" b="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16" name="Straight Connector 1215">
              <a:extLst>
                <a:ext uri="{FF2B5EF4-FFF2-40B4-BE49-F238E27FC236}">
                  <a16:creationId xmlns:a16="http://schemas.microsoft.com/office/drawing/2014/main" id="{22DECD60-DD0A-0452-1530-30DBE18ED6A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44629" y="1937448"/>
              <a:ext cx="3469654" cy="4942273"/>
            </a:xfrm>
            <a:prstGeom prst="line">
              <a:avLst/>
            </a:prstGeom>
            <a:noFill/>
            <a:ln w="38100" cap="rnd">
              <a:solidFill>
                <a:schemeClr val="tx1">
                  <a:alpha val="44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rgbClr r="0" g="0" b="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217" name="Straight Connector 1216">
              <a:extLst>
                <a:ext uri="{FF2B5EF4-FFF2-40B4-BE49-F238E27FC236}">
                  <a16:creationId xmlns:a16="http://schemas.microsoft.com/office/drawing/2014/main" id="{603B37C9-B645-1336-DC82-B35DAC4DE5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44629" y="1937448"/>
              <a:ext cx="3495569" cy="4942273"/>
            </a:xfrm>
            <a:prstGeom prst="line">
              <a:avLst/>
            </a:prstGeom>
            <a:noFill/>
            <a:ln w="38100" cap="rnd">
              <a:solidFill>
                <a:schemeClr val="tx1">
                  <a:alpha val="44000"/>
                </a:schemeClr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rgbClr r="0" g="0" b="0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E5DFEF7-DABC-5654-6D2F-370A6B827313}"/>
              </a:ext>
            </a:extLst>
          </p:cNvPr>
          <p:cNvGrpSpPr/>
          <p:nvPr/>
        </p:nvGrpSpPr>
        <p:grpSpPr>
          <a:xfrm>
            <a:off x="4968857" y="2595602"/>
            <a:ext cx="2086869" cy="2738704"/>
            <a:chOff x="5828044" y="2922943"/>
            <a:chExt cx="2928738" cy="3843534"/>
          </a:xfrm>
        </p:grpSpPr>
        <p:sp>
          <p:nvSpPr>
            <p:cNvPr id="1204" name="Oval 1203">
              <a:extLst>
                <a:ext uri="{FF2B5EF4-FFF2-40B4-BE49-F238E27FC236}">
                  <a16:creationId xmlns:a16="http://schemas.microsoft.com/office/drawing/2014/main" id="{470DD5AB-3D0B-1F7A-0A8D-CE1FF09BC65D}"/>
                </a:ext>
              </a:extLst>
            </p:cNvPr>
            <p:cNvSpPr/>
            <p:nvPr/>
          </p:nvSpPr>
          <p:spPr>
            <a:xfrm>
              <a:off x="5828044" y="2922943"/>
              <a:ext cx="2928738" cy="2928738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  <a:effectLst>
              <a:outerShdw blurRad="254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6200" tIns="38100" rIns="76200" bIns="38100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endParaRPr lang="en-US" sz="1000">
                <a:solidFill>
                  <a:schemeClr val="tx2"/>
                </a:solidFill>
              </a:endParaRPr>
            </a:p>
          </p:txBody>
        </p:sp>
        <p:grpSp>
          <p:nvGrpSpPr>
            <p:cNvPr id="1205" name="Group 1204">
              <a:extLst>
                <a:ext uri="{FF2B5EF4-FFF2-40B4-BE49-F238E27FC236}">
                  <a16:creationId xmlns:a16="http://schemas.microsoft.com/office/drawing/2014/main" id="{14450D65-CA21-7CC4-ECA1-0018C68E650C}"/>
                </a:ext>
              </a:extLst>
            </p:cNvPr>
            <p:cNvGrpSpPr/>
            <p:nvPr/>
          </p:nvGrpSpPr>
          <p:grpSpPr>
            <a:xfrm>
              <a:off x="5924928" y="3008565"/>
              <a:ext cx="2757496" cy="2757495"/>
              <a:chOff x="5268686" y="2532741"/>
              <a:chExt cx="3040972" cy="3040970"/>
            </a:xfrm>
          </p:grpSpPr>
          <p:sp>
            <p:nvSpPr>
              <p:cNvPr id="1208" name="Block Arc 1207">
                <a:extLst>
                  <a:ext uri="{FF2B5EF4-FFF2-40B4-BE49-F238E27FC236}">
                    <a16:creationId xmlns:a16="http://schemas.microsoft.com/office/drawing/2014/main" id="{3538E41E-B2E0-7C98-7EA1-057734E5212F}"/>
                  </a:ext>
                </a:extLst>
              </p:cNvPr>
              <p:cNvSpPr/>
              <p:nvPr/>
            </p:nvSpPr>
            <p:spPr>
              <a:xfrm flipH="1" flipV="1">
                <a:off x="5268686" y="2532741"/>
                <a:ext cx="3040970" cy="3040970"/>
              </a:xfrm>
              <a:prstGeom prst="blockArc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endParaRPr lang="en-US" sz="1059">
                  <a:solidFill>
                    <a:schemeClr val="tx2"/>
                  </a:solidFill>
                  <a:latin typeface="Metric Bold"/>
                </a:endParaRPr>
              </a:p>
            </p:txBody>
          </p:sp>
          <p:sp>
            <p:nvSpPr>
              <p:cNvPr id="1209" name="Block Arc 1208">
                <a:extLst>
                  <a:ext uri="{FF2B5EF4-FFF2-40B4-BE49-F238E27FC236}">
                    <a16:creationId xmlns:a16="http://schemas.microsoft.com/office/drawing/2014/main" id="{D14F8108-BDA9-E7DB-83E3-947AC6896329}"/>
                  </a:ext>
                </a:extLst>
              </p:cNvPr>
              <p:cNvSpPr/>
              <p:nvPr/>
            </p:nvSpPr>
            <p:spPr>
              <a:xfrm>
                <a:off x="5268687" y="2532741"/>
                <a:ext cx="3040971" cy="3040970"/>
              </a:xfrm>
              <a:prstGeom prst="blockArc">
                <a:avLst/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endParaRPr lang="en-US" sz="1059">
                  <a:solidFill>
                    <a:schemeClr val="tx2"/>
                  </a:solidFill>
                  <a:latin typeface="Metric Bold"/>
                </a:endParaRPr>
              </a:p>
            </p:txBody>
          </p:sp>
          <p:sp>
            <p:nvSpPr>
              <p:cNvPr id="1211" name="Oval 1210">
                <a:extLst>
                  <a:ext uri="{FF2B5EF4-FFF2-40B4-BE49-F238E27FC236}">
                    <a16:creationId xmlns:a16="http://schemas.microsoft.com/office/drawing/2014/main" id="{0F090431-52F7-2451-1D9F-4B7A41FD5493}"/>
                  </a:ext>
                </a:extLst>
              </p:cNvPr>
              <p:cNvSpPr/>
              <p:nvPr/>
            </p:nvSpPr>
            <p:spPr>
              <a:xfrm>
                <a:off x="5771087" y="3035145"/>
                <a:ext cx="2036164" cy="2036166"/>
              </a:xfrm>
              <a:prstGeom prst="ellipse">
                <a:avLst/>
              </a:prstGeom>
              <a:solidFill>
                <a:schemeClr val="bg1">
                  <a:lumMod val="10000"/>
                </a:schemeClr>
              </a:solidFill>
              <a:ln w="9525">
                <a:noFill/>
              </a:ln>
              <a:effectLst>
                <a:outerShdw blurRad="127000" sx="102000" sy="102000" algn="ctr" rotWithShape="0">
                  <a:schemeClr val="bg1">
                    <a:lumMod val="10000"/>
                    <a:alpha val="1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0000"/>
                  </a:lnSpc>
                </a:pPr>
                <a:endParaRPr lang="en-US" sz="1059">
                  <a:solidFill>
                    <a:schemeClr val="tx2"/>
                  </a:solidFill>
                  <a:latin typeface="Metric Bold"/>
                </a:endParaRPr>
              </a:p>
            </p:txBody>
          </p:sp>
        </p:grpSp>
        <p:sp>
          <p:nvSpPr>
            <p:cNvPr id="1206" name="TextBox 1205">
              <a:extLst>
                <a:ext uri="{FF2B5EF4-FFF2-40B4-BE49-F238E27FC236}">
                  <a16:creationId xmlns:a16="http://schemas.microsoft.com/office/drawing/2014/main" id="{51D36225-F144-E8D3-6237-8E3649BD2CF7}"/>
                </a:ext>
              </a:extLst>
            </p:cNvPr>
            <p:cNvSpPr txBox="1"/>
            <p:nvPr/>
          </p:nvSpPr>
          <p:spPr>
            <a:xfrm>
              <a:off x="6100176" y="3237519"/>
              <a:ext cx="2402960" cy="3528958"/>
            </a:xfrm>
            <a:prstGeom prst="rect">
              <a:avLst/>
            </a:prstGeom>
            <a:noFill/>
          </p:spPr>
          <p:txBody>
            <a:bodyPr spcFirstLastPara="1" vert="horz" wrap="none" lIns="80683" tIns="40341" rIns="80683" bIns="40341" numCol="1" rtlCol="0" anchor="t">
              <a:prstTxWarp prst="textArchUp">
                <a:avLst>
                  <a:gd name="adj" fmla="val 12812191"/>
                </a:avLst>
              </a:prstTxWarp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200" b="1">
                  <a:solidFill>
                    <a:schemeClr val="bg1"/>
                  </a:solidFill>
                  <a:latin typeface="Avenir Black" panose="02000503020000020003" pitchFamily="2" charset="0"/>
                </a:rPr>
                <a:t>TECHNOLOGY PARTNERS</a:t>
              </a:r>
            </a:p>
          </p:txBody>
        </p:sp>
        <p:sp>
          <p:nvSpPr>
            <p:cNvPr id="1207" name="TextBox 1206">
              <a:extLst>
                <a:ext uri="{FF2B5EF4-FFF2-40B4-BE49-F238E27FC236}">
                  <a16:creationId xmlns:a16="http://schemas.microsoft.com/office/drawing/2014/main" id="{ED16F1B4-74CC-4374-30A0-F37B62C7E53A}"/>
                </a:ext>
              </a:extLst>
            </p:cNvPr>
            <p:cNvSpPr txBox="1">
              <a:spLocks/>
            </p:cNvSpPr>
            <p:nvPr/>
          </p:nvSpPr>
          <p:spPr>
            <a:xfrm>
              <a:off x="6100174" y="3332211"/>
              <a:ext cx="2402962" cy="2315144"/>
            </a:xfrm>
            <a:prstGeom prst="rect">
              <a:avLst/>
            </a:prstGeom>
            <a:noFill/>
          </p:spPr>
          <p:txBody>
            <a:bodyPr spcFirstLastPara="1" vert="horz" wrap="none" lIns="80683" tIns="40341" rIns="80683" bIns="40341" numCol="1" rtlCol="0" anchor="t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200" b="1">
                  <a:solidFill>
                    <a:schemeClr val="bg1">
                      <a:lumMod val="10000"/>
                    </a:schemeClr>
                  </a:solidFill>
                  <a:latin typeface="Avenir Black" panose="02000503020000020003" pitchFamily="2" charset="0"/>
                </a:rPr>
                <a:t>INDUSTRY VERTICAL PARTNERS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0D8CA40-7D55-6006-6627-92AF4FA6C200}"/>
              </a:ext>
            </a:extLst>
          </p:cNvPr>
          <p:cNvGrpSpPr/>
          <p:nvPr/>
        </p:nvGrpSpPr>
        <p:grpSpPr>
          <a:xfrm>
            <a:off x="999731" y="1876900"/>
            <a:ext cx="10222516" cy="3744901"/>
            <a:chOff x="152323" y="1914307"/>
            <a:chExt cx="14346404" cy="5255643"/>
          </a:xfrm>
        </p:grpSpPr>
        <p:sp>
          <p:nvSpPr>
            <p:cNvPr id="1200" name="Rounded Rectangle 23">
              <a:extLst>
                <a:ext uri="{FF2B5EF4-FFF2-40B4-BE49-F238E27FC236}">
                  <a16:creationId xmlns:a16="http://schemas.microsoft.com/office/drawing/2014/main" id="{3CAA8ABC-2EB7-7C65-90A3-5A24EAB129D5}"/>
                </a:ext>
              </a:extLst>
            </p:cNvPr>
            <p:cNvSpPr/>
            <p:nvPr/>
          </p:nvSpPr>
          <p:spPr>
            <a:xfrm rot="5400000">
              <a:off x="12911166" y="3011811"/>
              <a:ext cx="2651760" cy="523363"/>
            </a:xfrm>
            <a:prstGeom prst="rect">
              <a:avLst/>
            </a:prstGeom>
            <a:noFill/>
            <a:ln w="9525">
              <a:noFill/>
            </a:ln>
            <a:effectLst>
              <a:outerShdw blurRad="127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500" b="1">
                  <a:solidFill>
                    <a:schemeClr val="tx1">
                      <a:lumMod val="75000"/>
                    </a:schemeClr>
                  </a:solidFill>
                  <a:latin typeface="Avenir Black" panose="02000503020000020003" pitchFamily="2" charset="0"/>
                </a:rPr>
                <a:t>ANALYSIS &amp; GOVERNANCE</a:t>
              </a:r>
            </a:p>
          </p:txBody>
        </p:sp>
        <p:sp>
          <p:nvSpPr>
            <p:cNvPr id="1201" name="Rounded Rectangle 24">
              <a:extLst>
                <a:ext uri="{FF2B5EF4-FFF2-40B4-BE49-F238E27FC236}">
                  <a16:creationId xmlns:a16="http://schemas.microsoft.com/office/drawing/2014/main" id="{6263DFA0-E7CB-06AA-2F43-50B784020E16}"/>
                </a:ext>
              </a:extLst>
            </p:cNvPr>
            <p:cNvSpPr/>
            <p:nvPr/>
          </p:nvSpPr>
          <p:spPr>
            <a:xfrm rot="5400000">
              <a:off x="13018975" y="5484963"/>
              <a:ext cx="2410690" cy="336065"/>
            </a:xfrm>
            <a:prstGeom prst="rect">
              <a:avLst/>
            </a:prstGeom>
            <a:noFill/>
            <a:ln w="9525">
              <a:noFill/>
            </a:ln>
            <a:effectLst>
              <a:outerShdw blurRad="127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500">
                  <a:solidFill>
                    <a:schemeClr val="tx1">
                      <a:lumMod val="75000"/>
                    </a:schemeClr>
                  </a:solidFill>
                  <a:latin typeface="Avenir Black" panose="02000503020000020003" pitchFamily="2" charset="0"/>
                </a:rPr>
                <a:t>MEDIA &amp; ADVERTISING</a:t>
              </a:r>
            </a:p>
          </p:txBody>
        </p:sp>
        <p:sp>
          <p:nvSpPr>
            <p:cNvPr id="1202" name="Rounded Rectangle 19">
              <a:extLst>
                <a:ext uri="{FF2B5EF4-FFF2-40B4-BE49-F238E27FC236}">
                  <a16:creationId xmlns:a16="http://schemas.microsoft.com/office/drawing/2014/main" id="{659B4582-4CCD-9E86-E686-1EFB35EF9037}"/>
                </a:ext>
              </a:extLst>
            </p:cNvPr>
            <p:cNvSpPr/>
            <p:nvPr/>
          </p:nvSpPr>
          <p:spPr>
            <a:xfrm rot="16200000">
              <a:off x="-1005522" y="5676038"/>
              <a:ext cx="2651758" cy="336065"/>
            </a:xfrm>
            <a:prstGeom prst="rect">
              <a:avLst/>
            </a:prstGeom>
            <a:noFill/>
            <a:ln w="9525">
              <a:noFill/>
            </a:ln>
            <a:effectLst>
              <a:outerShdw blurRad="127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500" b="1">
                  <a:solidFill>
                    <a:schemeClr val="tx1">
                      <a:lumMod val="75000"/>
                    </a:schemeClr>
                  </a:solidFill>
                  <a:latin typeface="Avenir Black" panose="02000503020000020003" pitchFamily="2" charset="0"/>
                </a:rPr>
                <a:t>AEC</a:t>
              </a:r>
            </a:p>
          </p:txBody>
        </p:sp>
        <p:sp>
          <p:nvSpPr>
            <p:cNvPr id="1203" name="Rounded Rectangle 19">
              <a:extLst>
                <a:ext uri="{FF2B5EF4-FFF2-40B4-BE49-F238E27FC236}">
                  <a16:creationId xmlns:a16="http://schemas.microsoft.com/office/drawing/2014/main" id="{561FC0E5-C2CA-D025-89D1-3BD7B9BF150A}"/>
                </a:ext>
              </a:extLst>
            </p:cNvPr>
            <p:cNvSpPr/>
            <p:nvPr/>
          </p:nvSpPr>
          <p:spPr>
            <a:xfrm rot="16200000">
              <a:off x="-1005525" y="3072155"/>
              <a:ext cx="2651761" cy="336065"/>
            </a:xfrm>
            <a:prstGeom prst="rect">
              <a:avLst/>
            </a:prstGeom>
            <a:noFill/>
            <a:ln w="9525">
              <a:noFill/>
            </a:ln>
            <a:effectLst>
              <a:outerShdw blurRad="1270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sz="1500" b="1">
                  <a:solidFill>
                    <a:schemeClr val="tx1">
                      <a:lumMod val="75000"/>
                    </a:schemeClr>
                  </a:solidFill>
                  <a:latin typeface="Avenir Black" panose="02000503020000020003" pitchFamily="2" charset="0"/>
                </a:rPr>
                <a:t>SECURITY</a:t>
              </a:r>
            </a:p>
          </p:txBody>
        </p:sp>
      </p:grpSp>
      <p:sp>
        <p:nvSpPr>
          <p:cNvPr id="9" name="Rounded Rectangle 14">
            <a:extLst>
              <a:ext uri="{FF2B5EF4-FFF2-40B4-BE49-F238E27FC236}">
                <a16:creationId xmlns:a16="http://schemas.microsoft.com/office/drawing/2014/main" id="{4F25E61C-F6E3-07D9-DE3B-1F66F164F496}"/>
              </a:ext>
            </a:extLst>
          </p:cNvPr>
          <p:cNvSpPr/>
          <p:nvPr/>
        </p:nvSpPr>
        <p:spPr>
          <a:xfrm>
            <a:off x="5009306" y="1486155"/>
            <a:ext cx="2207620" cy="241458"/>
          </a:xfrm>
          <a:prstGeom prst="rect">
            <a:avLst/>
          </a:prstGeom>
          <a:noFill/>
          <a:ln w="9525"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500">
                <a:solidFill>
                  <a:schemeClr val="tx1">
                    <a:lumMod val="75000"/>
                  </a:schemeClr>
                </a:solidFill>
                <a:latin typeface="Avenir Black" panose="02000503020000020003" pitchFamily="2" charset="0"/>
              </a:rPr>
              <a:t>PRODUCTIVITY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6C26DC-59A9-D4AB-221D-74EB6EEB1560}"/>
              </a:ext>
            </a:extLst>
          </p:cNvPr>
          <p:cNvGrpSpPr/>
          <p:nvPr/>
        </p:nvGrpSpPr>
        <p:grpSpPr>
          <a:xfrm>
            <a:off x="1907117" y="3766902"/>
            <a:ext cx="2862862" cy="1130309"/>
            <a:chOff x="2416876" y="4566758"/>
            <a:chExt cx="4017777" cy="1586289"/>
          </a:xfrm>
        </p:grpSpPr>
        <p:pic>
          <p:nvPicPr>
            <p:cNvPr id="1191" name="Picture 1190">
              <a:extLst>
                <a:ext uri="{FF2B5EF4-FFF2-40B4-BE49-F238E27FC236}">
                  <a16:creationId xmlns:a16="http://schemas.microsoft.com/office/drawing/2014/main" id="{BA6A0360-1B03-1419-914A-DA3F87B38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6877" y="5457380"/>
              <a:ext cx="1041450" cy="294840"/>
            </a:xfrm>
            <a:prstGeom prst="rect">
              <a:avLst/>
            </a:prstGeom>
          </p:spPr>
        </p:pic>
        <p:pic>
          <p:nvPicPr>
            <p:cNvPr id="1192" name="Picture 1191">
              <a:extLst>
                <a:ext uri="{FF2B5EF4-FFF2-40B4-BE49-F238E27FC236}">
                  <a16:creationId xmlns:a16="http://schemas.microsoft.com/office/drawing/2014/main" id="{F161E309-9A96-2531-71D4-3689D426C7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5644" y="4984362"/>
              <a:ext cx="959719" cy="159950"/>
            </a:xfrm>
            <a:prstGeom prst="rect">
              <a:avLst/>
            </a:prstGeom>
          </p:spPr>
        </p:pic>
        <p:pic>
          <p:nvPicPr>
            <p:cNvPr id="1193" name="Picture 1192">
              <a:extLst>
                <a:ext uri="{FF2B5EF4-FFF2-40B4-BE49-F238E27FC236}">
                  <a16:creationId xmlns:a16="http://schemas.microsoft.com/office/drawing/2014/main" id="{06E4A957-CD87-E7E5-3630-701225CD3F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6876" y="4566758"/>
              <a:ext cx="982960" cy="325157"/>
            </a:xfrm>
            <a:prstGeom prst="rect">
              <a:avLst/>
            </a:prstGeom>
          </p:spPr>
        </p:pic>
        <p:pic>
          <p:nvPicPr>
            <p:cNvPr id="1194" name="Picture 1193">
              <a:extLst>
                <a:ext uri="{FF2B5EF4-FFF2-40B4-BE49-F238E27FC236}">
                  <a16:creationId xmlns:a16="http://schemas.microsoft.com/office/drawing/2014/main" id="{2427F671-A9CC-F18A-806B-8B87A8E30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7193" y="4989730"/>
              <a:ext cx="1106841" cy="238552"/>
            </a:xfrm>
            <a:prstGeom prst="rect">
              <a:avLst/>
            </a:prstGeom>
          </p:spPr>
        </p:pic>
        <p:pic>
          <p:nvPicPr>
            <p:cNvPr id="1195" name="Picture 1194">
              <a:extLst>
                <a:ext uri="{FF2B5EF4-FFF2-40B4-BE49-F238E27FC236}">
                  <a16:creationId xmlns:a16="http://schemas.microsoft.com/office/drawing/2014/main" id="{30566172-8D63-7F79-1CB8-1D8C3E27C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0103" y="5190276"/>
              <a:ext cx="1006219" cy="122946"/>
            </a:xfrm>
            <a:prstGeom prst="rect">
              <a:avLst/>
            </a:prstGeom>
          </p:spPr>
        </p:pic>
        <p:pic>
          <p:nvPicPr>
            <p:cNvPr id="1196" name="Picture 1195">
              <a:extLst>
                <a:ext uri="{FF2B5EF4-FFF2-40B4-BE49-F238E27FC236}">
                  <a16:creationId xmlns:a16="http://schemas.microsoft.com/office/drawing/2014/main" id="{83116E0B-04A3-0BAF-2A50-39A1414512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6877" y="5955040"/>
              <a:ext cx="845938" cy="198007"/>
            </a:xfrm>
            <a:prstGeom prst="rect">
              <a:avLst/>
            </a:prstGeom>
          </p:spPr>
        </p:pic>
        <p:pic>
          <p:nvPicPr>
            <p:cNvPr id="1197" name="Picture 1196">
              <a:extLst>
                <a:ext uri="{FF2B5EF4-FFF2-40B4-BE49-F238E27FC236}">
                  <a16:creationId xmlns:a16="http://schemas.microsoft.com/office/drawing/2014/main" id="{69EF613F-DFE6-4A56-995F-9DA337FAE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3721" y="4620046"/>
              <a:ext cx="1000932" cy="217808"/>
            </a:xfrm>
            <a:prstGeom prst="rect">
              <a:avLst/>
            </a:prstGeom>
          </p:spPr>
        </p:pic>
        <p:pic>
          <p:nvPicPr>
            <p:cNvPr id="1198" name="Picture 1197" descr="Logo&#10;&#10;Description automatically generated with low confidence">
              <a:extLst>
                <a:ext uri="{FF2B5EF4-FFF2-40B4-BE49-F238E27FC236}">
                  <a16:creationId xmlns:a16="http://schemas.microsoft.com/office/drawing/2014/main" id="{76FCBD0E-6A85-F369-A5DC-50E1CA4CCD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7348" b="29075"/>
            <a:stretch/>
          </p:blipFill>
          <p:spPr>
            <a:xfrm>
              <a:off x="3816549" y="4654195"/>
              <a:ext cx="1147854" cy="277519"/>
            </a:xfrm>
            <a:prstGeom prst="rect">
              <a:avLst/>
            </a:prstGeom>
          </p:spPr>
        </p:pic>
        <p:pic>
          <p:nvPicPr>
            <p:cNvPr id="1199" name="Picture 1198" descr="Logo&#10;&#10;Description automatically generated">
              <a:extLst>
                <a:ext uri="{FF2B5EF4-FFF2-40B4-BE49-F238E27FC236}">
                  <a16:creationId xmlns:a16="http://schemas.microsoft.com/office/drawing/2014/main" id="{3D67AAAE-16A6-076D-8C4A-E2637F942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75683" y="5491679"/>
              <a:ext cx="922266" cy="20405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D6BEFAA-81BB-3674-DB6A-25C0BC8A670C}"/>
              </a:ext>
            </a:extLst>
          </p:cNvPr>
          <p:cNvGrpSpPr/>
          <p:nvPr/>
        </p:nvGrpSpPr>
        <p:grpSpPr>
          <a:xfrm>
            <a:off x="1667203" y="2610078"/>
            <a:ext cx="2919791" cy="935273"/>
            <a:chOff x="1937034" y="2866781"/>
            <a:chExt cx="4328783" cy="1386607"/>
          </a:xfrm>
        </p:grpSpPr>
        <p:pic>
          <p:nvPicPr>
            <p:cNvPr id="1181" name="Picture 1180">
              <a:extLst>
                <a:ext uri="{FF2B5EF4-FFF2-40B4-BE49-F238E27FC236}">
                  <a16:creationId xmlns:a16="http://schemas.microsoft.com/office/drawing/2014/main" id="{5BBB5189-F9E3-140D-F4E0-D84120FC9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9520" y="2866781"/>
              <a:ext cx="1317707" cy="357977"/>
            </a:xfrm>
            <a:prstGeom prst="rect">
              <a:avLst/>
            </a:prstGeom>
          </p:spPr>
        </p:pic>
        <p:pic>
          <p:nvPicPr>
            <p:cNvPr id="1182" name="Picture 1181">
              <a:extLst>
                <a:ext uri="{FF2B5EF4-FFF2-40B4-BE49-F238E27FC236}">
                  <a16:creationId xmlns:a16="http://schemas.microsoft.com/office/drawing/2014/main" id="{5C847E6C-93A7-BA5D-3F6F-AEF3D3701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6719" y="2887753"/>
              <a:ext cx="812363" cy="248671"/>
            </a:xfrm>
            <a:prstGeom prst="rect">
              <a:avLst/>
            </a:prstGeom>
          </p:spPr>
        </p:pic>
        <p:pic>
          <p:nvPicPr>
            <p:cNvPr id="1183" name="Picture 1182">
              <a:extLst>
                <a:ext uri="{FF2B5EF4-FFF2-40B4-BE49-F238E27FC236}">
                  <a16:creationId xmlns:a16="http://schemas.microsoft.com/office/drawing/2014/main" id="{49220F62-FEA9-3C0C-E3A6-411923C8F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0822" y="3621333"/>
              <a:ext cx="654845" cy="222521"/>
            </a:xfrm>
            <a:prstGeom prst="rect">
              <a:avLst/>
            </a:prstGeom>
          </p:spPr>
        </p:pic>
        <p:pic>
          <p:nvPicPr>
            <p:cNvPr id="1184" name="Picture 1183">
              <a:extLst>
                <a:ext uri="{FF2B5EF4-FFF2-40B4-BE49-F238E27FC236}">
                  <a16:creationId xmlns:a16="http://schemas.microsoft.com/office/drawing/2014/main" id="{D5D1B7C6-862B-B491-2B18-8C13E6F2D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9195" y="3274652"/>
              <a:ext cx="982960" cy="192334"/>
            </a:xfrm>
            <a:prstGeom prst="rect">
              <a:avLst/>
            </a:prstGeom>
          </p:spPr>
        </p:pic>
        <p:pic>
          <p:nvPicPr>
            <p:cNvPr id="1185" name="Picture 1184">
              <a:extLst>
                <a:ext uri="{FF2B5EF4-FFF2-40B4-BE49-F238E27FC236}">
                  <a16:creationId xmlns:a16="http://schemas.microsoft.com/office/drawing/2014/main" id="{A732856A-33FF-820C-C368-B43D9AADA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6434" y="4018369"/>
              <a:ext cx="1189383" cy="209861"/>
            </a:xfrm>
            <a:prstGeom prst="rect">
              <a:avLst/>
            </a:prstGeom>
          </p:spPr>
        </p:pic>
        <p:pic>
          <p:nvPicPr>
            <p:cNvPr id="1186" name="Picture 1185">
              <a:extLst>
                <a:ext uri="{FF2B5EF4-FFF2-40B4-BE49-F238E27FC236}">
                  <a16:creationId xmlns:a16="http://schemas.microsoft.com/office/drawing/2014/main" id="{299A057B-6718-225F-5E6B-2712474780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7713" y="3935035"/>
              <a:ext cx="796632" cy="241645"/>
            </a:xfrm>
            <a:prstGeom prst="rect">
              <a:avLst/>
            </a:prstGeom>
          </p:spPr>
        </p:pic>
        <p:pic>
          <p:nvPicPr>
            <p:cNvPr id="1187" name="Picture 1186">
              <a:extLst>
                <a:ext uri="{FF2B5EF4-FFF2-40B4-BE49-F238E27FC236}">
                  <a16:creationId xmlns:a16="http://schemas.microsoft.com/office/drawing/2014/main" id="{18086821-8AAF-BDCA-72E4-269A865B2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0391" y="3667681"/>
              <a:ext cx="963925" cy="175945"/>
            </a:xfrm>
            <a:prstGeom prst="rect">
              <a:avLst/>
            </a:prstGeom>
          </p:spPr>
        </p:pic>
        <p:pic>
          <p:nvPicPr>
            <p:cNvPr id="1188" name="Picture 1187">
              <a:extLst>
                <a:ext uri="{FF2B5EF4-FFF2-40B4-BE49-F238E27FC236}">
                  <a16:creationId xmlns:a16="http://schemas.microsoft.com/office/drawing/2014/main" id="{32776150-6C76-C288-2A7E-AC8B34ECC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7034" y="3482350"/>
              <a:ext cx="711381" cy="305209"/>
            </a:xfrm>
            <a:prstGeom prst="rect">
              <a:avLst/>
            </a:prstGeom>
          </p:spPr>
        </p:pic>
        <p:pic>
          <p:nvPicPr>
            <p:cNvPr id="1189" name="Picture 1188" descr="Icon&#10;&#10;Description automatically generated">
              <a:extLst>
                <a:ext uri="{FF2B5EF4-FFF2-40B4-BE49-F238E27FC236}">
                  <a16:creationId xmlns:a16="http://schemas.microsoft.com/office/drawing/2014/main" id="{E7C53387-8BF7-0288-65FA-AD0DF1A4B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815034" y="3405899"/>
              <a:ext cx="666647" cy="225067"/>
            </a:xfrm>
            <a:prstGeom prst="rect">
              <a:avLst/>
            </a:prstGeom>
          </p:spPr>
        </p:pic>
        <p:pic>
          <p:nvPicPr>
            <p:cNvPr id="1190" name="Picture 1189" descr="Logo&#10;&#10;Description automatically generated">
              <a:extLst>
                <a:ext uri="{FF2B5EF4-FFF2-40B4-BE49-F238E27FC236}">
                  <a16:creationId xmlns:a16="http://schemas.microsoft.com/office/drawing/2014/main" id="{AF7A8174-8391-DDC5-A452-B3CE6A642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3788576" y="4022848"/>
              <a:ext cx="933793" cy="23054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A0DF74-6151-2A6A-4FD8-54C0756DA306}"/>
              </a:ext>
            </a:extLst>
          </p:cNvPr>
          <p:cNvGrpSpPr/>
          <p:nvPr/>
        </p:nvGrpSpPr>
        <p:grpSpPr>
          <a:xfrm>
            <a:off x="2928287" y="2024270"/>
            <a:ext cx="2218549" cy="896953"/>
            <a:chOff x="3385275" y="2121132"/>
            <a:chExt cx="3113539" cy="1258797"/>
          </a:xfrm>
        </p:grpSpPr>
        <p:pic>
          <p:nvPicPr>
            <p:cNvPr id="1175" name="Picture 1174">
              <a:extLst>
                <a:ext uri="{FF2B5EF4-FFF2-40B4-BE49-F238E27FC236}">
                  <a16:creationId xmlns:a16="http://schemas.microsoft.com/office/drawing/2014/main" id="{F60F1FBE-07FE-2286-00C8-7548476172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84" t="14384" r="14987" b="15503"/>
            <a:stretch/>
          </p:blipFill>
          <p:spPr>
            <a:xfrm>
              <a:off x="5241623" y="2402727"/>
              <a:ext cx="563975" cy="377337"/>
            </a:xfrm>
            <a:prstGeom prst="rect">
              <a:avLst/>
            </a:prstGeom>
          </p:spPr>
        </p:pic>
        <p:pic>
          <p:nvPicPr>
            <p:cNvPr id="1176" name="Picture 1175">
              <a:extLst>
                <a:ext uri="{FF2B5EF4-FFF2-40B4-BE49-F238E27FC236}">
                  <a16:creationId xmlns:a16="http://schemas.microsoft.com/office/drawing/2014/main" id="{B7FCE431-EB84-79E2-B5B2-FDE10EA25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9344" y="3192541"/>
              <a:ext cx="899470" cy="187388"/>
            </a:xfrm>
            <a:prstGeom prst="rect">
              <a:avLst/>
            </a:prstGeom>
          </p:spPr>
        </p:pic>
        <p:pic>
          <p:nvPicPr>
            <p:cNvPr id="1177" name="Picture 1176">
              <a:extLst>
                <a:ext uri="{FF2B5EF4-FFF2-40B4-BE49-F238E27FC236}">
                  <a16:creationId xmlns:a16="http://schemas.microsoft.com/office/drawing/2014/main" id="{ACC7C21C-B45B-5E18-1186-CDBEA6588F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0752" y="2896461"/>
              <a:ext cx="738512" cy="133313"/>
            </a:xfrm>
            <a:prstGeom prst="rect">
              <a:avLst/>
            </a:prstGeom>
          </p:spPr>
        </p:pic>
        <p:pic>
          <p:nvPicPr>
            <p:cNvPr id="1178" name="Picture 1177">
              <a:extLst>
                <a:ext uri="{FF2B5EF4-FFF2-40B4-BE49-F238E27FC236}">
                  <a16:creationId xmlns:a16="http://schemas.microsoft.com/office/drawing/2014/main" id="{875E2558-DB01-9EF1-8FEA-9BA4E2C22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645" y="2121132"/>
              <a:ext cx="744659" cy="195182"/>
            </a:xfrm>
            <a:prstGeom prst="rect">
              <a:avLst/>
            </a:prstGeom>
          </p:spPr>
        </p:pic>
        <p:pic>
          <p:nvPicPr>
            <p:cNvPr id="1179" name="Picture 1178">
              <a:extLst>
                <a:ext uri="{FF2B5EF4-FFF2-40B4-BE49-F238E27FC236}">
                  <a16:creationId xmlns:a16="http://schemas.microsoft.com/office/drawing/2014/main" id="{2017A9F6-EBA0-8508-9ECF-982626397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1291" y="2520244"/>
              <a:ext cx="732576" cy="259788"/>
            </a:xfrm>
            <a:prstGeom prst="rect">
              <a:avLst/>
            </a:prstGeom>
          </p:spPr>
        </p:pic>
        <p:pic>
          <p:nvPicPr>
            <p:cNvPr id="1180" name="Picture 1179">
              <a:extLst>
                <a:ext uri="{FF2B5EF4-FFF2-40B4-BE49-F238E27FC236}">
                  <a16:creationId xmlns:a16="http://schemas.microsoft.com/office/drawing/2014/main" id="{ACC346FE-1FD3-3E74-5EDF-335B0B4E4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5275" y="2131585"/>
              <a:ext cx="995758" cy="31242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F46AF56-252B-F0D2-F213-704EB957C148}"/>
              </a:ext>
            </a:extLst>
          </p:cNvPr>
          <p:cNvGrpSpPr/>
          <p:nvPr/>
        </p:nvGrpSpPr>
        <p:grpSpPr>
          <a:xfrm>
            <a:off x="5051399" y="1885877"/>
            <a:ext cx="1959719" cy="693928"/>
            <a:chOff x="5966677" y="2077685"/>
            <a:chExt cx="2750297" cy="973871"/>
          </a:xfrm>
        </p:grpSpPr>
        <p:pic>
          <p:nvPicPr>
            <p:cNvPr id="1167" name="Picture 1166">
              <a:extLst>
                <a:ext uri="{FF2B5EF4-FFF2-40B4-BE49-F238E27FC236}">
                  <a16:creationId xmlns:a16="http://schemas.microsoft.com/office/drawing/2014/main" id="{19D174B3-4AD5-36AA-5DB3-2DFDC889B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0019" y="2826517"/>
              <a:ext cx="491885" cy="225039"/>
            </a:xfrm>
            <a:prstGeom prst="rect">
              <a:avLst/>
            </a:prstGeom>
          </p:spPr>
        </p:pic>
        <p:pic>
          <p:nvPicPr>
            <p:cNvPr id="1168" name="Picture 1167">
              <a:extLst>
                <a:ext uri="{FF2B5EF4-FFF2-40B4-BE49-F238E27FC236}">
                  <a16:creationId xmlns:a16="http://schemas.microsoft.com/office/drawing/2014/main" id="{F12C4382-54A6-4E2A-85C6-9D47D8D07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1955" y="2754866"/>
              <a:ext cx="659756" cy="222052"/>
            </a:xfrm>
            <a:prstGeom prst="rect">
              <a:avLst/>
            </a:prstGeom>
          </p:spPr>
        </p:pic>
        <p:pic>
          <p:nvPicPr>
            <p:cNvPr id="1169" name="Picture 1168">
              <a:extLst>
                <a:ext uri="{FF2B5EF4-FFF2-40B4-BE49-F238E27FC236}">
                  <a16:creationId xmlns:a16="http://schemas.microsoft.com/office/drawing/2014/main" id="{452448AF-A288-921E-0CB8-CA98C819E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7108" y="2441540"/>
              <a:ext cx="975059" cy="135480"/>
            </a:xfrm>
            <a:prstGeom prst="rect">
              <a:avLst/>
            </a:prstGeom>
          </p:spPr>
        </p:pic>
        <p:pic>
          <p:nvPicPr>
            <p:cNvPr id="1170" name="Picture 1169">
              <a:extLst>
                <a:ext uri="{FF2B5EF4-FFF2-40B4-BE49-F238E27FC236}">
                  <a16:creationId xmlns:a16="http://schemas.microsoft.com/office/drawing/2014/main" id="{325DDC1E-07D9-E411-E633-39A4F83512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7582" y="2559544"/>
              <a:ext cx="886417" cy="186914"/>
            </a:xfrm>
            <a:prstGeom prst="rect">
              <a:avLst/>
            </a:prstGeom>
          </p:spPr>
        </p:pic>
        <p:pic>
          <p:nvPicPr>
            <p:cNvPr id="1171" name="Picture 1170">
              <a:extLst>
                <a:ext uri="{FF2B5EF4-FFF2-40B4-BE49-F238E27FC236}">
                  <a16:creationId xmlns:a16="http://schemas.microsoft.com/office/drawing/2014/main" id="{E7FD1B95-06C1-2E70-861C-2C0BE28B1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2250" y="2336069"/>
              <a:ext cx="798734" cy="299527"/>
            </a:xfrm>
            <a:prstGeom prst="rect">
              <a:avLst/>
            </a:prstGeom>
          </p:spPr>
        </p:pic>
        <p:pic>
          <p:nvPicPr>
            <p:cNvPr id="1172" name="Picture 1171">
              <a:extLst>
                <a:ext uri="{FF2B5EF4-FFF2-40B4-BE49-F238E27FC236}">
                  <a16:creationId xmlns:a16="http://schemas.microsoft.com/office/drawing/2014/main" id="{CA4DAE26-C622-7BE6-6912-2EEC74B098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6677" y="2097319"/>
              <a:ext cx="863746" cy="125475"/>
            </a:xfrm>
            <a:prstGeom prst="rect">
              <a:avLst/>
            </a:prstGeom>
          </p:spPr>
        </p:pic>
        <p:pic>
          <p:nvPicPr>
            <p:cNvPr id="1173" name="Picture 117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1F54D67F-6873-DDE4-E0C0-2E08F414C5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9368" b="42989"/>
            <a:stretch/>
          </p:blipFill>
          <p:spPr>
            <a:xfrm>
              <a:off x="6900531" y="2239525"/>
              <a:ext cx="780632" cy="165992"/>
            </a:xfrm>
            <a:prstGeom prst="rect">
              <a:avLst/>
            </a:prstGeom>
          </p:spPr>
        </p:pic>
        <p:pic>
          <p:nvPicPr>
            <p:cNvPr id="1174" name="Picture 1173" descr="Logo&#10;&#10;Description automatically generated">
              <a:extLst>
                <a:ext uri="{FF2B5EF4-FFF2-40B4-BE49-F238E27FC236}">
                  <a16:creationId xmlns:a16="http://schemas.microsoft.com/office/drawing/2014/main" id="{DC2AEB39-A2F4-2D3E-5920-5B504B3D2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773427" y="2077685"/>
              <a:ext cx="943547" cy="13784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3FD1091-D45E-FAA7-688D-AF1C3E1A00B6}"/>
              </a:ext>
            </a:extLst>
          </p:cNvPr>
          <p:cNvGrpSpPr/>
          <p:nvPr/>
        </p:nvGrpSpPr>
        <p:grpSpPr>
          <a:xfrm>
            <a:off x="6918587" y="1899521"/>
            <a:ext cx="2232856" cy="976889"/>
            <a:chOff x="8312392" y="1986976"/>
            <a:chExt cx="3133626" cy="1370977"/>
          </a:xfrm>
        </p:grpSpPr>
        <p:pic>
          <p:nvPicPr>
            <p:cNvPr id="1158" name="Picture 1157">
              <a:extLst>
                <a:ext uri="{FF2B5EF4-FFF2-40B4-BE49-F238E27FC236}">
                  <a16:creationId xmlns:a16="http://schemas.microsoft.com/office/drawing/2014/main" id="{679FDC3B-050A-BAA8-DA7F-B50D19E24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8773" y="2237704"/>
              <a:ext cx="454431" cy="177470"/>
            </a:xfrm>
            <a:prstGeom prst="rect">
              <a:avLst/>
            </a:prstGeom>
          </p:spPr>
        </p:pic>
        <p:pic>
          <p:nvPicPr>
            <p:cNvPr id="1159" name="Picture 1158">
              <a:extLst>
                <a:ext uri="{FF2B5EF4-FFF2-40B4-BE49-F238E27FC236}">
                  <a16:creationId xmlns:a16="http://schemas.microsoft.com/office/drawing/2014/main" id="{CD22BBD5-1913-56F2-CB44-95A7A28566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15774"/>
            <a:stretch/>
          </p:blipFill>
          <p:spPr>
            <a:xfrm>
              <a:off x="9071059" y="3029621"/>
              <a:ext cx="341421" cy="287562"/>
            </a:xfrm>
            <a:prstGeom prst="rect">
              <a:avLst/>
            </a:prstGeom>
          </p:spPr>
        </p:pic>
        <p:pic>
          <p:nvPicPr>
            <p:cNvPr id="1160" name="Picture 1159">
              <a:extLst>
                <a:ext uri="{FF2B5EF4-FFF2-40B4-BE49-F238E27FC236}">
                  <a16:creationId xmlns:a16="http://schemas.microsoft.com/office/drawing/2014/main" id="{2BCF2839-13FE-DA3A-D266-504A70474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39820" y="2559545"/>
              <a:ext cx="694083" cy="177046"/>
            </a:xfrm>
            <a:prstGeom prst="rect">
              <a:avLst/>
            </a:prstGeom>
          </p:spPr>
        </p:pic>
        <p:pic>
          <p:nvPicPr>
            <p:cNvPr id="1161" name="Picture 1160">
              <a:extLst>
                <a:ext uri="{FF2B5EF4-FFF2-40B4-BE49-F238E27FC236}">
                  <a16:creationId xmlns:a16="http://schemas.microsoft.com/office/drawing/2014/main" id="{4E02F04B-50E2-2BCC-680B-2D2722FFA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2392" y="3017156"/>
              <a:ext cx="629319" cy="340797"/>
            </a:xfrm>
            <a:prstGeom prst="rect">
              <a:avLst/>
            </a:prstGeom>
          </p:spPr>
        </p:pic>
        <p:pic>
          <p:nvPicPr>
            <p:cNvPr id="1162" name="Picture 1161">
              <a:extLst>
                <a:ext uri="{FF2B5EF4-FFF2-40B4-BE49-F238E27FC236}">
                  <a16:creationId xmlns:a16="http://schemas.microsoft.com/office/drawing/2014/main" id="{CF510656-2CB4-48D1-3427-6871E2889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60280" y="2088491"/>
              <a:ext cx="885738" cy="111799"/>
            </a:xfrm>
            <a:prstGeom prst="rect">
              <a:avLst/>
            </a:prstGeom>
          </p:spPr>
        </p:pic>
        <p:pic>
          <p:nvPicPr>
            <p:cNvPr id="1163" name="Picture 1162" descr="Icon&#10;&#10;Description automatically generated">
              <a:extLst>
                <a:ext uri="{FF2B5EF4-FFF2-40B4-BE49-F238E27FC236}">
                  <a16:creationId xmlns:a16="http://schemas.microsoft.com/office/drawing/2014/main" id="{14CC7AE9-7BE4-BC9A-5FAB-3511CD9E5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10473492" y="2366031"/>
              <a:ext cx="309579" cy="287809"/>
            </a:xfrm>
            <a:prstGeom prst="rect">
              <a:avLst/>
            </a:prstGeom>
          </p:spPr>
        </p:pic>
        <p:pic>
          <p:nvPicPr>
            <p:cNvPr id="1164" name="Picture 1163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63910293-4C6F-91E4-523F-DFFE63E92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9519240" y="1986976"/>
              <a:ext cx="883334" cy="377525"/>
            </a:xfrm>
            <a:prstGeom prst="rect">
              <a:avLst/>
            </a:prstGeom>
          </p:spPr>
        </p:pic>
        <p:pic>
          <p:nvPicPr>
            <p:cNvPr id="1165" name="Picture 1164" descr="Logo&#10;&#10;Description automatically generated">
              <a:extLst>
                <a:ext uri="{FF2B5EF4-FFF2-40B4-BE49-F238E27FC236}">
                  <a16:creationId xmlns:a16="http://schemas.microsoft.com/office/drawing/2014/main" id="{FF87E814-F0B4-5C2F-3DA4-558CE08F4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8993469" y="2807340"/>
              <a:ext cx="1080264" cy="176947"/>
            </a:xfrm>
            <a:prstGeom prst="rect">
              <a:avLst/>
            </a:prstGeom>
          </p:spPr>
        </p:pic>
        <p:pic>
          <p:nvPicPr>
            <p:cNvPr id="1166" name="Picture 1165" descr="Logo&#10;&#10;Description automatically generated">
              <a:extLst>
                <a:ext uri="{FF2B5EF4-FFF2-40B4-BE49-F238E27FC236}">
                  <a16:creationId xmlns:a16="http://schemas.microsoft.com/office/drawing/2014/main" id="{050032E4-696E-EA29-3409-6142D03F6B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572" t="14987" r="7426" b="13637"/>
            <a:stretch/>
          </p:blipFill>
          <p:spPr>
            <a:xfrm>
              <a:off x="9823436" y="2383546"/>
              <a:ext cx="463091" cy="388852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7D9832-57B0-5753-2DD6-6B82E7392814}"/>
              </a:ext>
            </a:extLst>
          </p:cNvPr>
          <p:cNvGrpSpPr/>
          <p:nvPr/>
        </p:nvGrpSpPr>
        <p:grpSpPr>
          <a:xfrm>
            <a:off x="7461435" y="2293693"/>
            <a:ext cx="2835349" cy="1215108"/>
            <a:chOff x="8516151" y="2576542"/>
            <a:chExt cx="3979165" cy="1705296"/>
          </a:xfrm>
        </p:grpSpPr>
        <p:pic>
          <p:nvPicPr>
            <p:cNvPr id="1146" name="Picture 1145">
              <a:extLst>
                <a:ext uri="{FF2B5EF4-FFF2-40B4-BE49-F238E27FC236}">
                  <a16:creationId xmlns:a16="http://schemas.microsoft.com/office/drawing/2014/main" id="{3C44E8CD-1BC2-9286-45A3-2AF585FD3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82962" y="3954484"/>
              <a:ext cx="1023887" cy="270061"/>
            </a:xfrm>
            <a:prstGeom prst="rect">
              <a:avLst/>
            </a:prstGeom>
          </p:spPr>
        </p:pic>
        <p:pic>
          <p:nvPicPr>
            <p:cNvPr id="1147" name="Picture 1146">
              <a:extLst>
                <a:ext uri="{FF2B5EF4-FFF2-40B4-BE49-F238E27FC236}">
                  <a16:creationId xmlns:a16="http://schemas.microsoft.com/office/drawing/2014/main" id="{0A509F57-0193-36BA-CA99-D784D5FAE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37891" y="2576542"/>
              <a:ext cx="844728" cy="244528"/>
            </a:xfrm>
            <a:prstGeom prst="rect">
              <a:avLst/>
            </a:prstGeom>
          </p:spPr>
        </p:pic>
        <p:pic>
          <p:nvPicPr>
            <p:cNvPr id="1148" name="Picture 1147" descr="Logo&#10;&#10;Description automatically generated">
              <a:extLst>
                <a:ext uri="{FF2B5EF4-FFF2-40B4-BE49-F238E27FC236}">
                  <a16:creationId xmlns:a16="http://schemas.microsoft.com/office/drawing/2014/main" id="{54C4DCA1-A47D-92A8-340B-CE04DECAA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9324296" y="4127177"/>
              <a:ext cx="943547" cy="137846"/>
            </a:xfrm>
            <a:prstGeom prst="rect">
              <a:avLst/>
            </a:prstGeom>
          </p:spPr>
        </p:pic>
        <p:pic>
          <p:nvPicPr>
            <p:cNvPr id="1149" name="Picture 1148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D8A6DAB2-012C-3CE2-1EA0-69A91AA87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8516151" y="3802866"/>
              <a:ext cx="478972" cy="478972"/>
            </a:xfrm>
            <a:prstGeom prst="rect">
              <a:avLst/>
            </a:prstGeom>
          </p:spPr>
        </p:pic>
        <p:pic>
          <p:nvPicPr>
            <p:cNvPr id="1150" name="Picture 1149" descr="Icon&#10;&#10;Description automatically generated">
              <a:extLst>
                <a:ext uri="{FF2B5EF4-FFF2-40B4-BE49-F238E27FC236}">
                  <a16:creationId xmlns:a16="http://schemas.microsoft.com/office/drawing/2014/main" id="{09C6CF77-92A4-9928-46B6-7A394A7D09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23187" b="23030"/>
            <a:stretch/>
          </p:blipFill>
          <p:spPr>
            <a:xfrm>
              <a:off x="9050837" y="3615715"/>
              <a:ext cx="591062" cy="317888"/>
            </a:xfrm>
            <a:prstGeom prst="rect">
              <a:avLst/>
            </a:prstGeom>
          </p:spPr>
        </p:pic>
        <p:pic>
          <p:nvPicPr>
            <p:cNvPr id="1151" name="Picture 1150">
              <a:extLst>
                <a:ext uri="{FF2B5EF4-FFF2-40B4-BE49-F238E27FC236}">
                  <a16:creationId xmlns:a16="http://schemas.microsoft.com/office/drawing/2014/main" id="{FA4DA2CF-B245-3330-6C3B-EDAB0BD15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>
              <a:off x="9535958" y="3159314"/>
              <a:ext cx="1547358" cy="624481"/>
            </a:xfrm>
            <a:prstGeom prst="rect">
              <a:avLst/>
            </a:prstGeom>
          </p:spPr>
        </p:pic>
        <p:pic>
          <p:nvPicPr>
            <p:cNvPr id="1152" name="Picture 1151" descr="Logo, company name&#10;&#10;Description automatically generated">
              <a:extLst>
                <a:ext uri="{FF2B5EF4-FFF2-40B4-BE49-F238E27FC236}">
                  <a16:creationId xmlns:a16="http://schemas.microsoft.com/office/drawing/2014/main" id="{C40F17D0-BCF0-054D-A54A-511B6562A1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8955" b="16014"/>
            <a:stretch/>
          </p:blipFill>
          <p:spPr>
            <a:xfrm>
              <a:off x="11490394" y="3259245"/>
              <a:ext cx="927904" cy="338863"/>
            </a:xfrm>
            <a:prstGeom prst="rect">
              <a:avLst/>
            </a:prstGeom>
          </p:spPr>
        </p:pic>
        <p:pic>
          <p:nvPicPr>
            <p:cNvPr id="1153" name="Picture 1152" descr="Shape, icon&#10;&#10;Description automatically generated with medium confidence">
              <a:extLst>
                <a:ext uri="{FF2B5EF4-FFF2-40B4-BE49-F238E27FC236}">
                  <a16:creationId xmlns:a16="http://schemas.microsoft.com/office/drawing/2014/main" id="{C9B4D770-DF9B-5015-B820-82466ED34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>
              <a:off x="11868136" y="2898867"/>
              <a:ext cx="342919" cy="342919"/>
            </a:xfrm>
            <a:prstGeom prst="rect">
              <a:avLst/>
            </a:prstGeom>
          </p:spPr>
        </p:pic>
        <p:pic>
          <p:nvPicPr>
            <p:cNvPr id="1154" name="Picture 1153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C031F79A-A88E-3A14-8EC5-03E505D30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329225">
              <a:off x="9916006" y="3643131"/>
              <a:ext cx="811487" cy="307805"/>
            </a:xfrm>
            <a:prstGeom prst="rect">
              <a:avLst/>
            </a:prstGeom>
          </p:spPr>
        </p:pic>
        <p:pic>
          <p:nvPicPr>
            <p:cNvPr id="1155" name="Picture 1154" descr="Icon&#10;&#10;Description automatically generated with low confidence">
              <a:extLst>
                <a:ext uri="{FF2B5EF4-FFF2-40B4-BE49-F238E27FC236}">
                  <a16:creationId xmlns:a16="http://schemas.microsoft.com/office/drawing/2014/main" id="{226734D6-F555-AEE7-4C4E-1A645DB2D9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1424" t="7530" r="19112" b="7530"/>
            <a:stretch/>
          </p:blipFill>
          <p:spPr>
            <a:xfrm>
              <a:off x="10935422" y="3515324"/>
              <a:ext cx="402607" cy="322737"/>
            </a:xfrm>
            <a:prstGeom prst="rect">
              <a:avLst/>
            </a:prstGeom>
          </p:spPr>
        </p:pic>
        <p:pic>
          <p:nvPicPr>
            <p:cNvPr id="1156" name="Picture 1155" descr="Logo, company name&#10;&#10;Description automatically generated">
              <a:extLst>
                <a:ext uri="{FF2B5EF4-FFF2-40B4-BE49-F238E27FC236}">
                  <a16:creationId xmlns:a16="http://schemas.microsoft.com/office/drawing/2014/main" id="{B63359B8-290A-155F-F82F-CD967AFF4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>
              <a:off x="10937657" y="2883145"/>
              <a:ext cx="581420" cy="436293"/>
            </a:xfrm>
            <a:prstGeom prst="rect">
              <a:avLst/>
            </a:prstGeom>
          </p:spPr>
        </p:pic>
        <p:pic>
          <p:nvPicPr>
            <p:cNvPr id="1157" name="Picture 1156" descr="Logo&#10;&#10;Description automatically generated">
              <a:extLst>
                <a:ext uri="{FF2B5EF4-FFF2-40B4-BE49-F238E27FC236}">
                  <a16:creationId xmlns:a16="http://schemas.microsoft.com/office/drawing/2014/main" id="{BE411466-E5A4-4899-F75F-F2337841C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>
              <a:off x="11667554" y="3807530"/>
              <a:ext cx="827762" cy="246541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CC661A3-3815-EE03-0B94-5EB90F76CC7F}"/>
              </a:ext>
            </a:extLst>
          </p:cNvPr>
          <p:cNvGrpSpPr/>
          <p:nvPr/>
        </p:nvGrpSpPr>
        <p:grpSpPr>
          <a:xfrm>
            <a:off x="7620181" y="3891909"/>
            <a:ext cx="2418614" cy="955906"/>
            <a:chOff x="9017391" y="4774650"/>
            <a:chExt cx="3394315" cy="1341532"/>
          </a:xfrm>
        </p:grpSpPr>
        <p:pic>
          <p:nvPicPr>
            <p:cNvPr id="1140" name="Picture 1139">
              <a:extLst>
                <a:ext uri="{FF2B5EF4-FFF2-40B4-BE49-F238E27FC236}">
                  <a16:creationId xmlns:a16="http://schemas.microsoft.com/office/drawing/2014/main" id="{02FBC257-561B-1AC2-876E-468015E78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17391" y="4789500"/>
              <a:ext cx="927179" cy="284819"/>
            </a:xfrm>
            <a:prstGeom prst="rect">
              <a:avLst/>
            </a:prstGeom>
          </p:spPr>
        </p:pic>
        <p:pic>
          <p:nvPicPr>
            <p:cNvPr id="1141" name="Picture 1140">
              <a:extLst>
                <a:ext uri="{FF2B5EF4-FFF2-40B4-BE49-F238E27FC236}">
                  <a16:creationId xmlns:a16="http://schemas.microsoft.com/office/drawing/2014/main" id="{1CBAA293-8E33-3751-A654-1B63AB647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05189" y="4852516"/>
              <a:ext cx="1006517" cy="223490"/>
            </a:xfrm>
            <a:prstGeom prst="rect">
              <a:avLst/>
            </a:prstGeom>
          </p:spPr>
        </p:pic>
        <p:pic>
          <p:nvPicPr>
            <p:cNvPr id="1142" name="Picture 1141">
              <a:extLst>
                <a:ext uri="{FF2B5EF4-FFF2-40B4-BE49-F238E27FC236}">
                  <a16:creationId xmlns:a16="http://schemas.microsoft.com/office/drawing/2014/main" id="{5A60D7CF-4219-38A7-1B7C-14733CEFA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0509" y="4774650"/>
              <a:ext cx="852660" cy="223490"/>
            </a:xfrm>
            <a:prstGeom prst="rect">
              <a:avLst/>
            </a:prstGeom>
          </p:spPr>
        </p:pic>
        <p:pic>
          <p:nvPicPr>
            <p:cNvPr id="1143" name="Picture 1142">
              <a:extLst>
                <a:ext uri="{FF2B5EF4-FFF2-40B4-BE49-F238E27FC236}">
                  <a16:creationId xmlns:a16="http://schemas.microsoft.com/office/drawing/2014/main" id="{AD204C14-8362-1C0A-8DFC-159795DB4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23898" y="5905524"/>
              <a:ext cx="852660" cy="210658"/>
            </a:xfrm>
            <a:prstGeom prst="rect">
              <a:avLst/>
            </a:prstGeom>
          </p:spPr>
        </p:pic>
        <p:pic>
          <p:nvPicPr>
            <p:cNvPr id="1144" name="Picture 1143">
              <a:extLst>
                <a:ext uri="{FF2B5EF4-FFF2-40B4-BE49-F238E27FC236}">
                  <a16:creationId xmlns:a16="http://schemas.microsoft.com/office/drawing/2014/main" id="{ACFD164F-7CE7-AC8F-C5A9-B5A9FFF23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48269" y="5343990"/>
              <a:ext cx="770613" cy="254897"/>
            </a:xfrm>
            <a:prstGeom prst="rect">
              <a:avLst/>
            </a:prstGeom>
          </p:spPr>
        </p:pic>
        <p:pic>
          <p:nvPicPr>
            <p:cNvPr id="1145" name="Picture 1144">
              <a:extLst>
                <a:ext uri="{FF2B5EF4-FFF2-40B4-BE49-F238E27FC236}">
                  <a16:creationId xmlns:a16="http://schemas.microsoft.com/office/drawing/2014/main" id="{FA490069-D989-D752-5B6A-2C52575B39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247" b="29067"/>
            <a:stretch/>
          </p:blipFill>
          <p:spPr>
            <a:xfrm>
              <a:off x="11085551" y="5279781"/>
              <a:ext cx="1326155" cy="404979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8025AEB-2B6F-C902-BADA-8F83B5D1FD78}"/>
              </a:ext>
            </a:extLst>
          </p:cNvPr>
          <p:cNvGrpSpPr/>
          <p:nvPr/>
        </p:nvGrpSpPr>
        <p:grpSpPr>
          <a:xfrm>
            <a:off x="6910528" y="4371751"/>
            <a:ext cx="2209416" cy="969641"/>
            <a:chOff x="8415344" y="5362249"/>
            <a:chExt cx="3100723" cy="1360803"/>
          </a:xfrm>
        </p:grpSpPr>
        <p:pic>
          <p:nvPicPr>
            <p:cNvPr id="1132" name="Picture 1131">
              <a:extLst>
                <a:ext uri="{FF2B5EF4-FFF2-40B4-BE49-F238E27FC236}">
                  <a16:creationId xmlns:a16="http://schemas.microsoft.com/office/drawing/2014/main" id="{B04EF42F-3C2C-2086-7CE4-0BE471181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51" b="24739"/>
            <a:stretch/>
          </p:blipFill>
          <p:spPr>
            <a:xfrm>
              <a:off x="9516343" y="5847266"/>
              <a:ext cx="665467" cy="210783"/>
            </a:xfrm>
            <a:prstGeom prst="rect">
              <a:avLst/>
            </a:prstGeom>
          </p:spPr>
        </p:pic>
        <p:pic>
          <p:nvPicPr>
            <p:cNvPr id="1133" name="Picture 1132">
              <a:extLst>
                <a:ext uri="{FF2B5EF4-FFF2-40B4-BE49-F238E27FC236}">
                  <a16:creationId xmlns:a16="http://schemas.microsoft.com/office/drawing/2014/main" id="{40CC9CCB-12A8-64CD-3796-66C4A21DA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8234" y="6181714"/>
              <a:ext cx="732014" cy="154187"/>
            </a:xfrm>
            <a:prstGeom prst="rect">
              <a:avLst/>
            </a:prstGeom>
          </p:spPr>
        </p:pic>
        <p:pic>
          <p:nvPicPr>
            <p:cNvPr id="1134" name="Picture 1133">
              <a:extLst>
                <a:ext uri="{FF2B5EF4-FFF2-40B4-BE49-F238E27FC236}">
                  <a16:creationId xmlns:a16="http://schemas.microsoft.com/office/drawing/2014/main" id="{32EC06FE-2DF4-28C5-F2DE-FB3EEA84A0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6637" y="6542793"/>
              <a:ext cx="705140" cy="154187"/>
            </a:xfrm>
            <a:prstGeom prst="rect">
              <a:avLst/>
            </a:prstGeom>
          </p:spPr>
        </p:pic>
        <p:pic>
          <p:nvPicPr>
            <p:cNvPr id="1135" name="Picture 1134">
              <a:extLst>
                <a:ext uri="{FF2B5EF4-FFF2-40B4-BE49-F238E27FC236}">
                  <a16:creationId xmlns:a16="http://schemas.microsoft.com/office/drawing/2014/main" id="{C1323170-B775-9B39-BCB6-49A5B826A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3340" y="6568865"/>
              <a:ext cx="562727" cy="154187"/>
            </a:xfrm>
            <a:prstGeom prst="rect">
              <a:avLst/>
            </a:prstGeom>
          </p:spPr>
        </p:pic>
        <p:pic>
          <p:nvPicPr>
            <p:cNvPr id="1136" name="Picture 1135">
              <a:extLst>
                <a:ext uri="{FF2B5EF4-FFF2-40B4-BE49-F238E27FC236}">
                  <a16:creationId xmlns:a16="http://schemas.microsoft.com/office/drawing/2014/main" id="{21910809-0247-1DFC-328D-B1BFEC16B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05730" y="6219043"/>
              <a:ext cx="851792" cy="248318"/>
            </a:xfrm>
            <a:prstGeom prst="rect">
              <a:avLst/>
            </a:prstGeom>
          </p:spPr>
        </p:pic>
        <p:pic>
          <p:nvPicPr>
            <p:cNvPr id="1137" name="Picture 1136">
              <a:extLst>
                <a:ext uri="{FF2B5EF4-FFF2-40B4-BE49-F238E27FC236}">
                  <a16:creationId xmlns:a16="http://schemas.microsoft.com/office/drawing/2014/main" id="{744AC31C-063F-0EED-E055-4522ACE73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0721" y="6555740"/>
              <a:ext cx="775655" cy="159827"/>
            </a:xfrm>
            <a:prstGeom prst="rect">
              <a:avLst/>
            </a:prstGeom>
          </p:spPr>
        </p:pic>
        <p:pic>
          <p:nvPicPr>
            <p:cNvPr id="1138" name="Picture 1137">
              <a:extLst>
                <a:ext uri="{FF2B5EF4-FFF2-40B4-BE49-F238E27FC236}">
                  <a16:creationId xmlns:a16="http://schemas.microsoft.com/office/drawing/2014/main" id="{1E5C4C22-2179-B9B6-3ED4-79535C65E9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90" b="14890"/>
            <a:stretch/>
          </p:blipFill>
          <p:spPr>
            <a:xfrm>
              <a:off x="8415344" y="5362249"/>
              <a:ext cx="831832" cy="238954"/>
            </a:xfrm>
            <a:prstGeom prst="rect">
              <a:avLst/>
            </a:prstGeom>
          </p:spPr>
        </p:pic>
        <p:pic>
          <p:nvPicPr>
            <p:cNvPr id="1139" name="Picture 1138">
              <a:extLst>
                <a:ext uri="{FF2B5EF4-FFF2-40B4-BE49-F238E27FC236}">
                  <a16:creationId xmlns:a16="http://schemas.microsoft.com/office/drawing/2014/main" id="{C8F7A22E-20E1-FF84-4AD4-1F9FEF5C4A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54" b="35285"/>
            <a:stretch/>
          </p:blipFill>
          <p:spPr>
            <a:xfrm>
              <a:off x="8653428" y="5741833"/>
              <a:ext cx="667880" cy="23149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E8D4D2-63F9-C74F-8C1F-13B24CE17818}"/>
              </a:ext>
            </a:extLst>
          </p:cNvPr>
          <p:cNvGrpSpPr/>
          <p:nvPr/>
        </p:nvGrpSpPr>
        <p:grpSpPr>
          <a:xfrm>
            <a:off x="5083236" y="4745694"/>
            <a:ext cx="1809551" cy="732877"/>
            <a:chOff x="6010480" y="5796170"/>
            <a:chExt cx="2539546" cy="1028527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C061A09A-8ECE-965D-0593-63EAFB81B1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90" b="14890"/>
            <a:stretch/>
          </p:blipFill>
          <p:spPr>
            <a:xfrm>
              <a:off x="6362262" y="5796170"/>
              <a:ext cx="689418" cy="198044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236D9BF0-98ED-840A-F6C8-2399647B3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0480" y="6557243"/>
              <a:ext cx="665467" cy="245803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32C371FF-B16C-2AB4-F6CE-C09F3BCAE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7696" y="6319160"/>
              <a:ext cx="847057" cy="152905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C6754FED-7DAA-E266-6A13-B1EEF1ECAC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54" b="35285"/>
            <a:stretch/>
          </p:blipFill>
          <p:spPr>
            <a:xfrm>
              <a:off x="6425931" y="6027239"/>
              <a:ext cx="575337" cy="199417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2BCB2744-A233-5461-25BF-1D5719443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3937" y="5811408"/>
              <a:ext cx="398867" cy="135538"/>
            </a:xfrm>
            <a:prstGeom prst="rect">
              <a:avLst/>
            </a:prstGeom>
          </p:spPr>
        </p:pic>
        <p:pic>
          <p:nvPicPr>
            <p:cNvPr id="1030" name="Picture 1029">
              <a:extLst>
                <a:ext uri="{FF2B5EF4-FFF2-40B4-BE49-F238E27FC236}">
                  <a16:creationId xmlns:a16="http://schemas.microsoft.com/office/drawing/2014/main" id="{4CF1316E-99BA-975D-78C8-A40785B57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/>
            <a:stretch>
              <a:fillRect/>
            </a:stretch>
          </p:blipFill>
          <p:spPr>
            <a:xfrm>
              <a:off x="7910829" y="6162998"/>
              <a:ext cx="639197" cy="173927"/>
            </a:xfrm>
            <a:prstGeom prst="rect">
              <a:avLst/>
            </a:prstGeom>
          </p:spPr>
        </p:pic>
        <p:pic>
          <p:nvPicPr>
            <p:cNvPr id="1128" name="Picture 1127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B479BACF-F7E0-BB2D-29DE-A917395D6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1"/>
            <a:stretch>
              <a:fillRect/>
            </a:stretch>
          </p:blipFill>
          <p:spPr>
            <a:xfrm>
              <a:off x="7969347" y="6488690"/>
              <a:ext cx="566088" cy="323479"/>
            </a:xfrm>
            <a:prstGeom prst="rect">
              <a:avLst/>
            </a:prstGeom>
          </p:spPr>
        </p:pic>
        <p:pic>
          <p:nvPicPr>
            <p:cNvPr id="1129" name="Picture 1128" descr="A picture containing text, sign&#10;&#10;Description automatically generated">
              <a:extLst>
                <a:ext uri="{FF2B5EF4-FFF2-40B4-BE49-F238E27FC236}">
                  <a16:creationId xmlns:a16="http://schemas.microsoft.com/office/drawing/2014/main" id="{307575CD-4485-1C67-831A-E55AF4CAB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7052313" y="5897007"/>
              <a:ext cx="750261" cy="320651"/>
            </a:xfrm>
            <a:prstGeom prst="rect">
              <a:avLst/>
            </a:prstGeom>
          </p:spPr>
        </p:pic>
        <p:pic>
          <p:nvPicPr>
            <p:cNvPr id="1130" name="Picture 1129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9B3FC9C-C111-AAA6-078B-398ACCD3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/>
            <a:stretch>
              <a:fillRect/>
            </a:stretch>
          </p:blipFill>
          <p:spPr>
            <a:xfrm>
              <a:off x="6086905" y="6220105"/>
              <a:ext cx="689418" cy="247589"/>
            </a:xfrm>
            <a:prstGeom prst="rect">
              <a:avLst/>
            </a:prstGeom>
          </p:spPr>
        </p:pic>
        <p:pic>
          <p:nvPicPr>
            <p:cNvPr id="1131" name="Picture 1130" descr="Logo&#10;&#10;Description automatically generated">
              <a:extLst>
                <a:ext uri="{FF2B5EF4-FFF2-40B4-BE49-F238E27FC236}">
                  <a16:creationId xmlns:a16="http://schemas.microsoft.com/office/drawing/2014/main" id="{303469CE-069E-172A-A39C-A54B7555BF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3"/>
            <a:srcRect l="17358" t="36069" r="18413" b="38197"/>
            <a:stretch/>
          </p:blipFill>
          <p:spPr>
            <a:xfrm>
              <a:off x="6914328" y="6555740"/>
              <a:ext cx="895049" cy="26895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3A9AA9-AB34-FECF-FDBE-C6A897AF9F81}"/>
              </a:ext>
            </a:extLst>
          </p:cNvPr>
          <p:cNvGrpSpPr/>
          <p:nvPr/>
        </p:nvGrpSpPr>
        <p:grpSpPr>
          <a:xfrm>
            <a:off x="2702744" y="4268125"/>
            <a:ext cx="2391281" cy="1067585"/>
            <a:chOff x="2885866" y="5326439"/>
            <a:chExt cx="3355953" cy="1498259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AD5A4CE-A5C7-C236-4893-9743B7C41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7462" y="6237267"/>
              <a:ext cx="1161259" cy="18371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F1115F3F-1103-1BB8-7529-C1D35157B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3049" y="5803594"/>
              <a:ext cx="823704" cy="174625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E5C5908-84AD-138C-E855-8BA29A728A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79" b="22666"/>
            <a:stretch/>
          </p:blipFill>
          <p:spPr>
            <a:xfrm>
              <a:off x="5126288" y="6059030"/>
              <a:ext cx="711240" cy="231861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E5FDA91-2292-F649-EB72-423B650D8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9002" y="6234185"/>
              <a:ext cx="889936" cy="308608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913A2A50-6009-6E08-A3C9-A20A916B49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7019" y="5436400"/>
              <a:ext cx="724916" cy="330640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A1ECFAC-8859-7A9A-1AE9-F0278CB87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9737" y="6597395"/>
              <a:ext cx="877148" cy="15663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DF69831-0048-8A16-1B53-D9C656F6D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76324" y="5326439"/>
              <a:ext cx="365495" cy="172295"/>
            </a:xfrm>
            <a:prstGeom prst="rect">
              <a:avLst/>
            </a:prstGeom>
          </p:spPr>
        </p:pic>
        <p:pic>
          <p:nvPicPr>
            <p:cNvPr id="44" name="Picture 43" descr="Logo, company name&#10;&#10;Description automatically generated">
              <a:extLst>
                <a:ext uri="{FF2B5EF4-FFF2-40B4-BE49-F238E27FC236}">
                  <a16:creationId xmlns:a16="http://schemas.microsoft.com/office/drawing/2014/main" id="{415B65A3-ACE5-07F2-200A-5F231D432B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8955" b="16014"/>
            <a:stretch/>
          </p:blipFill>
          <p:spPr>
            <a:xfrm>
              <a:off x="2885866" y="6485835"/>
              <a:ext cx="927904" cy="338863"/>
            </a:xfrm>
            <a:prstGeom prst="rect">
              <a:avLst/>
            </a:prstGeom>
          </p:spPr>
        </p:pic>
        <p:pic>
          <p:nvPicPr>
            <p:cNvPr id="45" name="Picture 44" descr="A picture containing text, night sky&#10;&#10;Description automatically generated">
              <a:extLst>
                <a:ext uri="{FF2B5EF4-FFF2-40B4-BE49-F238E27FC236}">
                  <a16:creationId xmlns:a16="http://schemas.microsoft.com/office/drawing/2014/main" id="{5A6E74B4-FCDF-3255-47E2-FEF669532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/>
            <a:stretch>
              <a:fillRect/>
            </a:stretch>
          </p:blipFill>
          <p:spPr>
            <a:xfrm>
              <a:off x="4284393" y="5825588"/>
              <a:ext cx="405311" cy="406864"/>
            </a:xfrm>
            <a:prstGeom prst="rect">
              <a:avLst/>
            </a:prstGeom>
          </p:spPr>
        </p:pic>
      </p:grp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F68673FD-57A9-6464-9A02-A250260943F7}"/>
              </a:ext>
            </a:extLst>
          </p:cNvPr>
          <p:cNvSpPr/>
          <p:nvPr/>
        </p:nvSpPr>
        <p:spPr>
          <a:xfrm>
            <a:off x="7997560" y="1486155"/>
            <a:ext cx="2207620" cy="241458"/>
          </a:xfrm>
          <a:prstGeom prst="rect">
            <a:avLst/>
          </a:prstGeom>
          <a:noFill/>
          <a:ln w="9525"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500">
                <a:solidFill>
                  <a:schemeClr val="tx1">
                    <a:lumMod val="75000"/>
                  </a:schemeClr>
                </a:solidFill>
                <a:latin typeface="Avenir Black" panose="02000503020000020003" pitchFamily="2" charset="0"/>
              </a:rPr>
              <a:t>COLLABORATION</a:t>
            </a:r>
          </a:p>
        </p:txBody>
      </p: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DC8A19AF-795E-2589-F187-EA1D00F838D7}"/>
              </a:ext>
            </a:extLst>
          </p:cNvPr>
          <p:cNvSpPr/>
          <p:nvPr/>
        </p:nvSpPr>
        <p:spPr>
          <a:xfrm>
            <a:off x="7997560" y="5693513"/>
            <a:ext cx="2207620" cy="241458"/>
          </a:xfrm>
          <a:prstGeom prst="rect">
            <a:avLst/>
          </a:prstGeom>
          <a:noFill/>
          <a:ln w="9525"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500">
                <a:solidFill>
                  <a:schemeClr val="tx1">
                    <a:lumMod val="75000"/>
                  </a:schemeClr>
                </a:solidFill>
                <a:latin typeface="Avenir Black" panose="02000503020000020003" pitchFamily="2" charset="0"/>
              </a:rPr>
              <a:t>LEGAL</a:t>
            </a:r>
          </a:p>
        </p:txBody>
      </p:sp>
      <p:sp>
        <p:nvSpPr>
          <p:cNvPr id="22" name="Rounded Rectangle 14">
            <a:extLst>
              <a:ext uri="{FF2B5EF4-FFF2-40B4-BE49-F238E27FC236}">
                <a16:creationId xmlns:a16="http://schemas.microsoft.com/office/drawing/2014/main" id="{DD8831EA-6A75-56BB-3EF2-41A4369AFFE5}"/>
              </a:ext>
            </a:extLst>
          </p:cNvPr>
          <p:cNvSpPr/>
          <p:nvPr/>
        </p:nvSpPr>
        <p:spPr>
          <a:xfrm>
            <a:off x="4779374" y="5693514"/>
            <a:ext cx="2667482" cy="241458"/>
          </a:xfrm>
          <a:prstGeom prst="rect">
            <a:avLst/>
          </a:prstGeom>
          <a:noFill/>
          <a:ln w="9525"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500">
                <a:solidFill>
                  <a:schemeClr val="tx1">
                    <a:lumMod val="75000"/>
                  </a:schemeClr>
                </a:solidFill>
                <a:latin typeface="Avenir Black" panose="02000503020000020003" pitchFamily="2" charset="0"/>
              </a:rPr>
              <a:t>FINANCIAL SERVICES</a:t>
            </a:r>
          </a:p>
        </p:txBody>
      </p:sp>
      <p:sp>
        <p:nvSpPr>
          <p:cNvPr id="23" name="Rounded Rectangle 14">
            <a:extLst>
              <a:ext uri="{FF2B5EF4-FFF2-40B4-BE49-F238E27FC236}">
                <a16:creationId xmlns:a16="http://schemas.microsoft.com/office/drawing/2014/main" id="{C8AC3A06-E7CF-FC61-D274-98D1FE16E83C}"/>
              </a:ext>
            </a:extLst>
          </p:cNvPr>
          <p:cNvSpPr/>
          <p:nvPr/>
        </p:nvSpPr>
        <p:spPr>
          <a:xfrm>
            <a:off x="1907118" y="5721716"/>
            <a:ext cx="2207620" cy="241458"/>
          </a:xfrm>
          <a:prstGeom prst="rect">
            <a:avLst/>
          </a:prstGeom>
          <a:noFill/>
          <a:ln w="9525"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500">
                <a:solidFill>
                  <a:schemeClr val="tx1">
                    <a:lumMod val="75000"/>
                  </a:schemeClr>
                </a:solidFill>
                <a:latin typeface="Avenir Black" panose="02000503020000020003" pitchFamily="2" charset="0"/>
              </a:rPr>
              <a:t>LIFE SCIENCES</a:t>
            </a:r>
          </a:p>
        </p:txBody>
      </p:sp>
      <p:sp>
        <p:nvSpPr>
          <p:cNvPr id="24" name="Rounded Rectangle 14">
            <a:extLst>
              <a:ext uri="{FF2B5EF4-FFF2-40B4-BE49-F238E27FC236}">
                <a16:creationId xmlns:a16="http://schemas.microsoft.com/office/drawing/2014/main" id="{6EF627ED-A0E8-7D26-6AAF-763CB0C09DED}"/>
              </a:ext>
            </a:extLst>
          </p:cNvPr>
          <p:cNvSpPr/>
          <p:nvPr/>
        </p:nvSpPr>
        <p:spPr>
          <a:xfrm>
            <a:off x="1907118" y="1486155"/>
            <a:ext cx="2207620" cy="241458"/>
          </a:xfrm>
          <a:prstGeom prst="rect">
            <a:avLst/>
          </a:prstGeom>
          <a:noFill/>
          <a:ln w="9525">
            <a:noFill/>
          </a:ln>
          <a:effectLst>
            <a:outerShdw blurRad="127000" sx="102000" sy="102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0683" tIns="40341" rIns="80683" bIns="40341" numCol="1" spcCol="0" rtlCol="0" fromWordArt="0" anchor="ctr" anchorCtr="0" forceAA="0" compatLnSpc="0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1500">
                <a:solidFill>
                  <a:schemeClr val="tx1">
                    <a:lumMod val="75000"/>
                  </a:schemeClr>
                </a:solidFill>
                <a:latin typeface="Avenir Black" panose="02000503020000020003" pitchFamily="2" charset="0"/>
              </a:rPr>
              <a:t>CRM</a:t>
            </a:r>
          </a:p>
        </p:txBody>
      </p:sp>
      <p:pic>
        <p:nvPicPr>
          <p:cNvPr id="1221" name="Picture 1220" descr="A white and blue letters on a black background&#10;&#10;AI-generated content may be incorrect.">
            <a:extLst>
              <a:ext uri="{FF2B5EF4-FFF2-40B4-BE49-F238E27FC236}">
                <a16:creationId xmlns:a16="http://schemas.microsoft.com/office/drawing/2014/main" id="{72FD3D40-5BB6-7F60-DED6-190CCF1B7A3E}"/>
              </a:ext>
            </a:extLst>
          </p:cNvPr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5635568" y="3531306"/>
            <a:ext cx="766618" cy="18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42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61CEC-7ED3-11B2-735A-0EEECDD6F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346;p48">
            <a:extLst>
              <a:ext uri="{FF2B5EF4-FFF2-40B4-BE49-F238E27FC236}">
                <a16:creationId xmlns:a16="http://schemas.microsoft.com/office/drawing/2014/main" id="{E9B4A7C1-CA78-D862-A00E-B448E36C8031}"/>
              </a:ext>
            </a:extLst>
          </p:cNvPr>
          <p:cNvSpPr txBox="1"/>
          <p:nvPr/>
        </p:nvSpPr>
        <p:spPr>
          <a:xfrm>
            <a:off x="3016849" y="772370"/>
            <a:ext cx="6158300" cy="5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3200" b="1">
                <a:solidFill>
                  <a:srgbClr val="132549"/>
                </a:solidFill>
                <a:latin typeface="Avenir Black" panose="02000503020000020003" pitchFamily="2" charset="0"/>
                <a:ea typeface="Avenir"/>
                <a:cs typeface="Avenir"/>
                <a:sym typeface="Avenir"/>
              </a:rPr>
              <a:t>CONTENT CLOUD</a:t>
            </a:r>
            <a:endParaRPr sz="1867" b="1">
              <a:solidFill>
                <a:srgbClr val="000000"/>
              </a:solidFill>
              <a:latin typeface="Avenir Black" panose="02000503020000020003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20" name="Picture 19" descr="A blue and green letters on a black background&#10;&#10;Description automatically generated">
            <a:extLst>
              <a:ext uri="{FF2B5EF4-FFF2-40B4-BE49-F238E27FC236}">
                <a16:creationId xmlns:a16="http://schemas.microsoft.com/office/drawing/2014/main" id="{C8F7BDA5-6A3F-A627-09CD-BF7D1DB29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973" y="423356"/>
            <a:ext cx="1298055" cy="320187"/>
          </a:xfrm>
          <a:prstGeom prst="rect">
            <a:avLst/>
          </a:prstGeom>
        </p:spPr>
      </p:pic>
      <p:sp>
        <p:nvSpPr>
          <p:cNvPr id="21" name="Google Shape;346;p48">
            <a:extLst>
              <a:ext uri="{FF2B5EF4-FFF2-40B4-BE49-F238E27FC236}">
                <a16:creationId xmlns:a16="http://schemas.microsoft.com/office/drawing/2014/main" id="{3274BD13-58A0-3FEF-FC0D-DF625B1767D2}"/>
              </a:ext>
            </a:extLst>
          </p:cNvPr>
          <p:cNvSpPr txBox="1"/>
          <p:nvPr/>
        </p:nvSpPr>
        <p:spPr>
          <a:xfrm>
            <a:off x="2140324" y="1206566"/>
            <a:ext cx="7911347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>
                <a:solidFill>
                  <a:srgbClr val="132549"/>
                </a:solidFill>
                <a:latin typeface="Avenir" panose="02000503020000020003" pitchFamily="2" charset="0"/>
                <a:ea typeface="Avenir"/>
                <a:cs typeface="Avenir"/>
                <a:sym typeface="Avenir"/>
              </a:rPr>
              <a:t>FOR MISSION-CRITICAL CONTENT</a:t>
            </a:r>
            <a:endParaRPr sz="1600">
              <a:solidFill>
                <a:srgbClr val="000000"/>
              </a:solidFill>
              <a:latin typeface="Avenir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28CFF56-A5EC-B449-A79F-407B39478C00}"/>
              </a:ext>
            </a:extLst>
          </p:cNvPr>
          <p:cNvSpPr/>
          <p:nvPr/>
        </p:nvSpPr>
        <p:spPr>
          <a:xfrm>
            <a:off x="7585554" y="2042603"/>
            <a:ext cx="2903221" cy="2126819"/>
          </a:xfrm>
          <a:prstGeom prst="roundRect">
            <a:avLst>
              <a:gd name="adj" fmla="val 6557"/>
            </a:avLst>
          </a:prstGeom>
          <a:solidFill>
            <a:srgbClr val="0516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en-US" sz="2400">
              <a:solidFill>
                <a:srgbClr val="F7F9FC"/>
              </a:solidFill>
              <a:latin typeface="Century Gothic" panose="020F0302020204030204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564B310-E222-85E0-DA47-D9DF7AAD475E}"/>
              </a:ext>
            </a:extLst>
          </p:cNvPr>
          <p:cNvSpPr/>
          <p:nvPr/>
        </p:nvSpPr>
        <p:spPr>
          <a:xfrm>
            <a:off x="4492254" y="2042603"/>
            <a:ext cx="2903221" cy="2126819"/>
          </a:xfrm>
          <a:prstGeom prst="roundRect">
            <a:avLst>
              <a:gd name="adj" fmla="val 6557"/>
            </a:avLst>
          </a:prstGeom>
          <a:solidFill>
            <a:srgbClr val="0516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en-US" sz="2400">
              <a:solidFill>
                <a:srgbClr val="F7F9FC"/>
              </a:solidFill>
              <a:latin typeface="Century Gothic" panose="020F0302020204030204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6D742AD-4035-EC67-0A4F-F9E92583FD23}"/>
              </a:ext>
            </a:extLst>
          </p:cNvPr>
          <p:cNvSpPr/>
          <p:nvPr/>
        </p:nvSpPr>
        <p:spPr>
          <a:xfrm>
            <a:off x="1433082" y="2055171"/>
            <a:ext cx="2903221" cy="2126819"/>
          </a:xfrm>
          <a:prstGeom prst="roundRect">
            <a:avLst>
              <a:gd name="adj" fmla="val 6557"/>
            </a:avLst>
          </a:prstGeom>
          <a:solidFill>
            <a:srgbClr val="05163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endParaRPr lang="en-US" sz="2400">
              <a:solidFill>
                <a:srgbClr val="F7F9FC"/>
              </a:solidFill>
              <a:latin typeface="Century Gothic" panose="020F0302020204030204"/>
            </a:endParaRPr>
          </a:p>
        </p:txBody>
      </p:sp>
      <p:pic>
        <p:nvPicPr>
          <p:cNvPr id="40" name="Picture 39" descr="A blue and black background with clouds&#10;&#10;Description automatically generated">
            <a:extLst>
              <a:ext uri="{FF2B5EF4-FFF2-40B4-BE49-F238E27FC236}">
                <a16:creationId xmlns:a16="http://schemas.microsoft.com/office/drawing/2014/main" id="{3DCD992A-E0EA-E73D-9560-1216831EA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485" y="4281128"/>
            <a:ext cx="9144000" cy="1326948"/>
          </a:xfrm>
          <a:prstGeom prst="rect">
            <a:avLst/>
          </a:prstGeom>
        </p:spPr>
      </p:pic>
      <p:sp>
        <p:nvSpPr>
          <p:cNvPr id="47" name="Google Shape;346;p48">
            <a:extLst>
              <a:ext uri="{FF2B5EF4-FFF2-40B4-BE49-F238E27FC236}">
                <a16:creationId xmlns:a16="http://schemas.microsoft.com/office/drawing/2014/main" id="{72A247C2-81AF-4371-2A3D-4772AA9CB771}"/>
              </a:ext>
            </a:extLst>
          </p:cNvPr>
          <p:cNvSpPr txBox="1"/>
          <p:nvPr/>
        </p:nvSpPr>
        <p:spPr>
          <a:xfrm>
            <a:off x="1402485" y="2277547"/>
            <a:ext cx="3048000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 spc="400"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COLLABORATION</a:t>
            </a:r>
            <a:endParaRPr lang="en-US" sz="1600" spc="400"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48" name="Google Shape;346;p48">
            <a:extLst>
              <a:ext uri="{FF2B5EF4-FFF2-40B4-BE49-F238E27FC236}">
                <a16:creationId xmlns:a16="http://schemas.microsoft.com/office/drawing/2014/main" id="{FB18FA91-3FDA-6F49-A1FE-CF0831D65FAA}"/>
              </a:ext>
            </a:extLst>
          </p:cNvPr>
          <p:cNvSpPr txBox="1"/>
          <p:nvPr/>
        </p:nvSpPr>
        <p:spPr>
          <a:xfrm>
            <a:off x="4419776" y="2277547"/>
            <a:ext cx="3048000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 spc="400"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INTELLIGENCE</a:t>
            </a:r>
            <a:endParaRPr lang="en-US" sz="1600" spc="400"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49" name="Google Shape;346;p48">
            <a:extLst>
              <a:ext uri="{FF2B5EF4-FFF2-40B4-BE49-F238E27FC236}">
                <a16:creationId xmlns:a16="http://schemas.microsoft.com/office/drawing/2014/main" id="{D2BB83BF-048D-C525-69EE-6038FE7BEB78}"/>
              </a:ext>
            </a:extLst>
          </p:cNvPr>
          <p:cNvSpPr txBox="1"/>
          <p:nvPr/>
        </p:nvSpPr>
        <p:spPr>
          <a:xfrm>
            <a:off x="7509456" y="2277547"/>
            <a:ext cx="3048000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 spc="400"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GOVERNANCE</a:t>
            </a:r>
            <a:endParaRPr lang="en-US" sz="1600" spc="400"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E5B6FA-967A-ADAA-13BC-E93883DEF97B}"/>
              </a:ext>
            </a:extLst>
          </p:cNvPr>
          <p:cNvSpPr/>
          <p:nvPr/>
        </p:nvSpPr>
        <p:spPr>
          <a:xfrm>
            <a:off x="1499796" y="4706199"/>
            <a:ext cx="1622026" cy="58781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400">
                <a:solidFill>
                  <a:schemeClr val="tx1"/>
                </a:solidFill>
                <a:latin typeface="Avenir Book" panose="02000503020000020003" pitchFamily="2" charset="0"/>
              </a:rPr>
              <a:t>Cloud-Distributed File Server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87AE9D-E436-F562-8A82-EEFF2AB51102}"/>
              </a:ext>
            </a:extLst>
          </p:cNvPr>
          <p:cNvSpPr/>
          <p:nvPr/>
        </p:nvSpPr>
        <p:spPr>
          <a:xfrm>
            <a:off x="4001961" y="4840382"/>
            <a:ext cx="1273954" cy="204262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400">
                <a:solidFill>
                  <a:schemeClr val="tx1"/>
                </a:solidFill>
                <a:latin typeface="Avenir Book" panose="02000503020000020003" pitchFamily="2" charset="0"/>
              </a:rPr>
              <a:t>Classification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91D179-14AE-76FA-9052-0F7F7848B6F7}"/>
              </a:ext>
            </a:extLst>
          </p:cNvPr>
          <p:cNvSpPr/>
          <p:nvPr/>
        </p:nvSpPr>
        <p:spPr>
          <a:xfrm>
            <a:off x="1628990" y="2806644"/>
            <a:ext cx="2600599" cy="302639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Secure Sharing &amp; Editing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AA8880F-8118-557A-6C31-C6B38A3F123F}"/>
              </a:ext>
            </a:extLst>
          </p:cNvPr>
          <p:cNvSpPr/>
          <p:nvPr/>
        </p:nvSpPr>
        <p:spPr>
          <a:xfrm>
            <a:off x="1708423" y="3167072"/>
            <a:ext cx="2441732" cy="23036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Massive File Handling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8EE282-F6B9-2F2A-46F2-DE028FEC07BF}"/>
              </a:ext>
            </a:extLst>
          </p:cNvPr>
          <p:cNvSpPr/>
          <p:nvPr/>
        </p:nvSpPr>
        <p:spPr>
          <a:xfrm>
            <a:off x="1708423" y="3511037"/>
            <a:ext cx="2441732" cy="23036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Workflow Automation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08D5AB-72CE-3F07-D8E8-530D9A4F8906}"/>
              </a:ext>
            </a:extLst>
          </p:cNvPr>
          <p:cNvSpPr/>
          <p:nvPr/>
        </p:nvSpPr>
        <p:spPr>
          <a:xfrm>
            <a:off x="4740062" y="2842783"/>
            <a:ext cx="2441732" cy="23036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Conversational AI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78582F2-1BE0-2465-1E7A-0DF5AAF02471}"/>
              </a:ext>
            </a:extLst>
          </p:cNvPr>
          <p:cNvSpPr/>
          <p:nvPr/>
        </p:nvSpPr>
        <p:spPr>
          <a:xfrm>
            <a:off x="4740061" y="3167072"/>
            <a:ext cx="2441732" cy="23036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Agents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228DF71-6E52-A3F7-6EA5-4BB1EC893E74}"/>
              </a:ext>
            </a:extLst>
          </p:cNvPr>
          <p:cNvSpPr/>
          <p:nvPr/>
        </p:nvSpPr>
        <p:spPr>
          <a:xfrm>
            <a:off x="8060943" y="4689582"/>
            <a:ext cx="1306001" cy="559464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400">
                <a:solidFill>
                  <a:schemeClr val="tx1"/>
                </a:solidFill>
                <a:latin typeface="Avenir Book" panose="02000503020000020003" pitchFamily="2" charset="0"/>
              </a:rPr>
              <a:t>Flexible Permissions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BFD9F8C-F1D6-CF5E-44F3-439327A22E6F}"/>
              </a:ext>
            </a:extLst>
          </p:cNvPr>
          <p:cNvSpPr/>
          <p:nvPr/>
        </p:nvSpPr>
        <p:spPr>
          <a:xfrm>
            <a:off x="4652979" y="3527772"/>
            <a:ext cx="2723909" cy="19689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AI Search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EF76D6-F452-CFCE-3086-AA316A49C793}"/>
              </a:ext>
            </a:extLst>
          </p:cNvPr>
          <p:cNvSpPr/>
          <p:nvPr/>
        </p:nvSpPr>
        <p:spPr>
          <a:xfrm>
            <a:off x="9121845" y="4840382"/>
            <a:ext cx="1351407" cy="267605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400">
                <a:solidFill>
                  <a:schemeClr val="tx1"/>
                </a:solidFill>
                <a:latin typeface="Avenir Book" panose="02000503020000020003" pitchFamily="2" charset="0"/>
              </a:rPr>
              <a:t>Integrations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7DD610-784D-CAD6-F9DE-10F471CE3C41}"/>
              </a:ext>
            </a:extLst>
          </p:cNvPr>
          <p:cNvSpPr/>
          <p:nvPr/>
        </p:nvSpPr>
        <p:spPr>
          <a:xfrm>
            <a:off x="6983703" y="4694452"/>
            <a:ext cx="1203702" cy="559464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400">
                <a:solidFill>
                  <a:schemeClr val="tx1"/>
                </a:solidFill>
                <a:latin typeface="Avenir Book" panose="02000503020000020003" pitchFamily="2" charset="0"/>
              </a:rPr>
              <a:t>Anomaly Detection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DCF802-B17D-7183-BDB7-E667E5EE9F97}"/>
              </a:ext>
            </a:extLst>
          </p:cNvPr>
          <p:cNvSpPr/>
          <p:nvPr/>
        </p:nvSpPr>
        <p:spPr>
          <a:xfrm>
            <a:off x="3060972" y="4723542"/>
            <a:ext cx="955493" cy="559464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400">
                <a:solidFill>
                  <a:schemeClr val="tx1"/>
                </a:solidFill>
                <a:latin typeface="Avenir Book" panose="02000503020000020003" pitchFamily="2" charset="0"/>
              </a:rPr>
              <a:t>Edge Caching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B016C0-D1FB-115B-361E-02C3305B7A86}"/>
              </a:ext>
            </a:extLst>
          </p:cNvPr>
          <p:cNvSpPr/>
          <p:nvPr/>
        </p:nvSpPr>
        <p:spPr>
          <a:xfrm>
            <a:off x="7653028" y="3509138"/>
            <a:ext cx="2873824" cy="234159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Policy-based Governance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829B0B-3BF5-3E8A-F7CF-15408AF89CAA}"/>
              </a:ext>
            </a:extLst>
          </p:cNvPr>
          <p:cNvSpPr/>
          <p:nvPr/>
        </p:nvSpPr>
        <p:spPr>
          <a:xfrm>
            <a:off x="7752185" y="3167072"/>
            <a:ext cx="2441732" cy="23036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Preventive Controls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E431A2-43E2-DC30-AA9C-46B554165386}"/>
              </a:ext>
            </a:extLst>
          </p:cNvPr>
          <p:cNvSpPr/>
          <p:nvPr/>
        </p:nvSpPr>
        <p:spPr>
          <a:xfrm>
            <a:off x="7801509" y="2842783"/>
            <a:ext cx="2441732" cy="230361"/>
          </a:xfrm>
          <a:prstGeom prst="rect">
            <a:avLst/>
          </a:prstGeom>
          <a:solidFill>
            <a:schemeClr val="bg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>
              <a:defRPr/>
            </a:pPr>
            <a:r>
              <a:rPr lang="en-US" sz="1600">
                <a:solidFill>
                  <a:schemeClr val="bg2">
                    <a:lumMod val="95000"/>
                  </a:schemeClr>
                </a:solidFill>
                <a:latin typeface="Avenir Book" panose="02000503020000020003" pitchFamily="2" charset="0"/>
              </a:rPr>
              <a:t>Threat Detection</a:t>
            </a:r>
          </a:p>
        </p:txBody>
      </p:sp>
      <p:pic>
        <p:nvPicPr>
          <p:cNvPr id="3" name="Picture 2" descr="A white symbol on a black background&#10;&#10;Description automatically generated">
            <a:extLst>
              <a:ext uri="{FF2B5EF4-FFF2-40B4-BE49-F238E27FC236}">
                <a16:creationId xmlns:a16="http://schemas.microsoft.com/office/drawing/2014/main" id="{51017878-0414-F6E1-867F-3492CB089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3382" y="4518874"/>
            <a:ext cx="440787" cy="448355"/>
          </a:xfrm>
          <a:prstGeom prst="rect">
            <a:avLst/>
          </a:prstGeom>
        </p:spPr>
      </p:pic>
      <p:sp>
        <p:nvSpPr>
          <p:cNvPr id="4" name="Google Shape;346;p48">
            <a:extLst>
              <a:ext uri="{FF2B5EF4-FFF2-40B4-BE49-F238E27FC236}">
                <a16:creationId xmlns:a16="http://schemas.microsoft.com/office/drawing/2014/main" id="{3B20C128-582D-D33F-734C-53A2D69CB28F}"/>
              </a:ext>
            </a:extLst>
          </p:cNvPr>
          <p:cNvSpPr txBox="1"/>
          <p:nvPr/>
        </p:nvSpPr>
        <p:spPr>
          <a:xfrm>
            <a:off x="4405954" y="5078935"/>
            <a:ext cx="3137061" cy="344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spAutoFit/>
          </a:bodyPr>
          <a:lstStyle/>
          <a:p>
            <a:pPr algn="ctr" defTabSz="609585">
              <a:lnSpc>
                <a:spcPct val="90000"/>
              </a:lnSpc>
              <a:buClr>
                <a:srgbClr val="132549"/>
              </a:buClr>
              <a:buSzPts val="2400"/>
              <a:defRPr/>
            </a:pPr>
            <a:r>
              <a:rPr lang="en-US" sz="1600" spc="400">
                <a:solidFill>
                  <a:schemeClr val="bg1"/>
                </a:solidFill>
                <a:latin typeface="Avenir" panose="02000503020000020003" pitchFamily="2" charset="0"/>
                <a:ea typeface="Avenir"/>
                <a:cs typeface="Avenir"/>
                <a:sym typeface="Avenir"/>
              </a:rPr>
              <a:t>PLATFORM</a:t>
            </a:r>
            <a:endParaRPr lang="en-US" sz="1600" spc="400">
              <a:solidFill>
                <a:schemeClr val="bg1"/>
              </a:solidFill>
              <a:latin typeface="Avenir" panose="02000503020000020003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44897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4DF02AF8-66CF-383A-0C6C-A3E259A71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84D7B4C-DECB-3415-0FD5-0BAA041840A7}"/>
              </a:ext>
            </a:extLst>
          </p:cNvPr>
          <p:cNvSpPr/>
          <p:nvPr/>
        </p:nvSpPr>
        <p:spPr>
          <a:xfrm>
            <a:off x="7815485" y="2930650"/>
            <a:ext cx="3091996" cy="2834712"/>
          </a:xfrm>
          <a:prstGeom prst="roundRect">
            <a:avLst>
              <a:gd name="adj" fmla="val 3284"/>
            </a:avLst>
          </a:prstGeom>
          <a:solidFill>
            <a:srgbClr val="051639"/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D6AF059-59B1-0D08-3628-74632681ED48}"/>
              </a:ext>
            </a:extLst>
          </p:cNvPr>
          <p:cNvSpPr/>
          <p:nvPr/>
        </p:nvSpPr>
        <p:spPr>
          <a:xfrm>
            <a:off x="4427708" y="2930650"/>
            <a:ext cx="3091996" cy="2834712"/>
          </a:xfrm>
          <a:prstGeom prst="roundRect">
            <a:avLst>
              <a:gd name="adj" fmla="val 3284"/>
            </a:avLst>
          </a:prstGeom>
          <a:solidFill>
            <a:srgbClr val="051639"/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5EBF2B0-82C0-8008-DB69-8F016A539EA7}"/>
              </a:ext>
            </a:extLst>
          </p:cNvPr>
          <p:cNvSpPr/>
          <p:nvPr/>
        </p:nvSpPr>
        <p:spPr>
          <a:xfrm>
            <a:off x="1099892" y="2930650"/>
            <a:ext cx="3091996" cy="2834712"/>
          </a:xfrm>
          <a:prstGeom prst="roundRect">
            <a:avLst>
              <a:gd name="adj" fmla="val 3284"/>
            </a:avLst>
          </a:prstGeom>
          <a:solidFill>
            <a:srgbClr val="051639"/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5CFBA-B8BD-D46D-1289-A568BC933E92}"/>
              </a:ext>
            </a:extLst>
          </p:cNvPr>
          <p:cNvSpPr txBox="1"/>
          <p:nvPr/>
        </p:nvSpPr>
        <p:spPr>
          <a:xfrm>
            <a:off x="4448646" y="3103213"/>
            <a:ext cx="3064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Location: </a:t>
            </a:r>
            <a:r>
              <a:rPr lang="en-US" sz="1500" err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Fuschl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 am See, Austria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Users: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+15,000; 300 offices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Content: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 +750TB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Integrations: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over 100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C6C3A5-7D95-FFDF-7A41-752983AF9A2D}"/>
              </a:ext>
            </a:extLst>
          </p:cNvPr>
          <p:cNvSpPr txBox="1"/>
          <p:nvPr/>
        </p:nvSpPr>
        <p:spPr>
          <a:xfrm>
            <a:off x="7815485" y="3103213"/>
            <a:ext cx="30919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Location: </a:t>
            </a:r>
            <a:r>
              <a:rPr lang="en-US" sz="15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Rosemont, IL</a:t>
            </a:r>
            <a:endParaRPr lang="en-US" sz="1500" b="1">
              <a:solidFill>
                <a:schemeClr val="bg2"/>
              </a:solidFill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Users: ~</a:t>
            </a:r>
            <a:r>
              <a:rPr lang="en-US" sz="15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5,100</a:t>
            </a:r>
          </a:p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Content:</a:t>
            </a:r>
            <a:r>
              <a:rPr lang="en-US" sz="15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~75TB</a:t>
            </a:r>
          </a:p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Integrations: </a:t>
            </a:r>
            <a:r>
              <a:rPr lang="en-US" sz="15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MS, Splunk</a:t>
            </a:r>
          </a:p>
        </p:txBody>
      </p:sp>
      <p:pic>
        <p:nvPicPr>
          <p:cNvPr id="1036" name="Picture 12" descr="Wintrust">
            <a:extLst>
              <a:ext uri="{FF2B5EF4-FFF2-40B4-BE49-F238E27FC236}">
                <a16:creationId xmlns:a16="http://schemas.microsoft.com/office/drawing/2014/main" id="{5366D0BE-979B-C4E9-D042-929BA2627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177" y="961434"/>
            <a:ext cx="2125706" cy="98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logo">
            <a:extLst>
              <a:ext uri="{FF2B5EF4-FFF2-40B4-BE49-F238E27FC236}">
                <a16:creationId xmlns:a16="http://schemas.microsoft.com/office/drawing/2014/main" id="{75AF7351-0D93-C37D-07A1-2A3EFB06E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231F20"/>
              </a:clrFrom>
              <a:clrTo>
                <a:srgbClr val="231F2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075" y="610656"/>
            <a:ext cx="1981630" cy="153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logo with white bull silhouettes&#10;&#10;AI-generated content may be incorrect.">
            <a:extLst>
              <a:ext uri="{FF2B5EF4-FFF2-40B4-BE49-F238E27FC236}">
                <a16:creationId xmlns:a16="http://schemas.microsoft.com/office/drawing/2014/main" id="{8D343521-BF8D-892C-0F0F-3AB98DAE77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687" y="708453"/>
            <a:ext cx="1462508" cy="10347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DED646-6FE7-EE77-1D1A-37E87456E2ED}"/>
              </a:ext>
            </a:extLst>
          </p:cNvPr>
          <p:cNvSpPr txBox="1"/>
          <p:nvPr/>
        </p:nvSpPr>
        <p:spPr>
          <a:xfrm>
            <a:off x="1120830" y="3103213"/>
            <a:ext cx="30919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Location: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Washington, DC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Users: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~1,600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Content: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~290TB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Integrations: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AutoCAD, Bluebeam, Revit, Procore</a:t>
            </a:r>
          </a:p>
        </p:txBody>
      </p:sp>
      <p:sp>
        <p:nvSpPr>
          <p:cNvPr id="4" name="Google Shape;709;p12">
            <a:extLst>
              <a:ext uri="{FF2B5EF4-FFF2-40B4-BE49-F238E27FC236}">
                <a16:creationId xmlns:a16="http://schemas.microsoft.com/office/drawing/2014/main" id="{8393EA19-2B3D-2212-EC09-65A9B7A8DD18}"/>
              </a:ext>
            </a:extLst>
          </p:cNvPr>
          <p:cNvSpPr/>
          <p:nvPr/>
        </p:nvSpPr>
        <p:spPr>
          <a:xfrm>
            <a:off x="1087004" y="2143117"/>
            <a:ext cx="3085124" cy="520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kumimoji="0" lang="en-US" sz="1500" u="none" strike="noStrike" kern="1200" cap="none" spc="300" normalizeH="0" baseline="0" noProof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AEC</a:t>
            </a:r>
            <a:endParaRPr kumimoji="0" sz="1500" u="none" strike="noStrike" kern="1200" cap="none" spc="30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9" name="Google Shape;709;p12">
            <a:extLst>
              <a:ext uri="{FF2B5EF4-FFF2-40B4-BE49-F238E27FC236}">
                <a16:creationId xmlns:a16="http://schemas.microsoft.com/office/drawing/2014/main" id="{9CABFAB8-4F9C-DDC7-C2B0-56E8A758D0C7}"/>
              </a:ext>
            </a:extLst>
          </p:cNvPr>
          <p:cNvSpPr/>
          <p:nvPr/>
        </p:nvSpPr>
        <p:spPr>
          <a:xfrm>
            <a:off x="4427708" y="2161327"/>
            <a:ext cx="3085124" cy="520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lang="en-US" sz="150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  <a:ea typeface="Arial"/>
                <a:cs typeface="Arial"/>
                <a:sym typeface="Avenir"/>
              </a:rPr>
              <a:t>FOOD &amp; BEVERAGE</a:t>
            </a:r>
            <a:endParaRPr kumimoji="0" lang="en-US" sz="1500" u="none" strike="noStrike" kern="1200" cap="none" spc="30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09;p12">
            <a:extLst>
              <a:ext uri="{FF2B5EF4-FFF2-40B4-BE49-F238E27FC236}">
                <a16:creationId xmlns:a16="http://schemas.microsoft.com/office/drawing/2014/main" id="{844DB059-56E9-30D8-7D72-59AA30DFC173}"/>
              </a:ext>
            </a:extLst>
          </p:cNvPr>
          <p:cNvSpPr/>
          <p:nvPr/>
        </p:nvSpPr>
        <p:spPr>
          <a:xfrm>
            <a:off x="7768412" y="2180232"/>
            <a:ext cx="3085124" cy="520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lang="en-US" sz="150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  <a:ea typeface="Arial"/>
                <a:cs typeface="Arial"/>
                <a:sym typeface="Avenir"/>
              </a:rPr>
              <a:t>FINANCIAL SERVICES</a:t>
            </a:r>
            <a:endParaRPr kumimoji="0" lang="en-US" sz="1500" u="none" strike="noStrike" kern="1200" cap="none" spc="30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FBBD2D-1320-4317-B3E9-BD8BA104DA58}"/>
              </a:ext>
            </a:extLst>
          </p:cNvPr>
          <p:cNvSpPr txBox="1"/>
          <p:nvPr/>
        </p:nvSpPr>
        <p:spPr>
          <a:xfrm>
            <a:off x="4443830" y="4575235"/>
            <a:ext cx="306418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Use cases: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Collaboration &amp; co-editing;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Project archive;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Security &amp; governance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D3EED6-9E3F-45DC-11FE-897AE44B4B27}"/>
              </a:ext>
            </a:extLst>
          </p:cNvPr>
          <p:cNvSpPr txBox="1"/>
          <p:nvPr/>
        </p:nvSpPr>
        <p:spPr>
          <a:xfrm>
            <a:off x="7810669" y="4575235"/>
            <a:ext cx="309199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Use cases: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Secure sharing;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governance and security policies;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ownership culture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904B19-B884-B2EE-AF6B-4794ECC4EB05}"/>
              </a:ext>
            </a:extLst>
          </p:cNvPr>
          <p:cNvSpPr txBox="1"/>
          <p:nvPr/>
        </p:nvSpPr>
        <p:spPr>
          <a:xfrm>
            <a:off x="1116014" y="4575235"/>
            <a:ext cx="309199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Use cases: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External and internal project collaboration;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Data archiving &amp; governance</a:t>
            </a:r>
          </a:p>
        </p:txBody>
      </p:sp>
    </p:spTree>
    <p:extLst>
      <p:ext uri="{BB962C8B-B14F-4D97-AF65-F5344CB8AC3E}">
        <p14:creationId xmlns:p14="http://schemas.microsoft.com/office/powerpoint/2010/main" val="2013289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79857-C0A5-8AAC-CBEF-0B77683A0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46ABF92C-7EED-837B-42B7-2CD917D09A56}"/>
              </a:ext>
            </a:extLst>
          </p:cNvPr>
          <p:cNvSpPr txBox="1">
            <a:spLocks/>
          </p:cNvSpPr>
          <p:nvPr/>
        </p:nvSpPr>
        <p:spPr>
          <a:xfrm>
            <a:off x="956841" y="726053"/>
            <a:ext cx="10278318" cy="739279"/>
          </a:xfrm>
        </p:spPr>
        <p:txBody>
          <a:bodyPr lIns="91440" tIns="45720" rIns="91440" bIns="45720" anchor="t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>
                <a:solidFill>
                  <a:schemeClr val="bg1">
                    <a:lumMod val="10000"/>
                  </a:schemeClr>
                </a:solidFill>
                <a:latin typeface="Avenir Book"/>
                <a:ea typeface="Open Sans"/>
                <a:cs typeface="Open Sans"/>
              </a:rPr>
              <a:t>U</a:t>
            </a:r>
            <a:r>
              <a:rPr lang="en-US" sz="3600">
                <a:solidFill>
                  <a:schemeClr val="bg1">
                    <a:lumMod val="10000"/>
                  </a:schemeClr>
                </a:solidFill>
                <a:latin typeface="Avenir Book"/>
              </a:rPr>
              <a:t>nified platform that combines: </a:t>
            </a:r>
            <a:endParaRPr lang="en-US" sz="3600">
              <a:solidFill>
                <a:schemeClr val="bg1">
                  <a:lumMod val="10000"/>
                </a:schemeClr>
              </a:solidFill>
              <a:latin typeface="Avenir Book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9BDB9459-2C6F-143B-5608-7BE3BEE27372}"/>
              </a:ext>
            </a:extLst>
          </p:cNvPr>
          <p:cNvSpPr txBox="1">
            <a:spLocks/>
          </p:cNvSpPr>
          <p:nvPr/>
        </p:nvSpPr>
        <p:spPr>
          <a:xfrm>
            <a:off x="2285570" y="2068097"/>
            <a:ext cx="7353103" cy="5479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Avenir Book"/>
              </a:rPr>
              <a:t>A file-centric platform that gives your company full visibility and control over your data.</a:t>
            </a:r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BBD89A37-DB64-4024-EA81-DB1DF9A7B5D1}"/>
              </a:ext>
            </a:extLst>
          </p:cNvPr>
          <p:cNvSpPr txBox="1">
            <a:spLocks/>
          </p:cNvSpPr>
          <p:nvPr/>
        </p:nvSpPr>
        <p:spPr>
          <a:xfrm>
            <a:off x="2285569" y="4066238"/>
            <a:ext cx="8326419" cy="517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Avenir Book"/>
              </a:rPr>
              <a:t>AI-powered insights tailored for accuracy, integrated into existing workflows, without having to move content in and out of Egnyte.</a:t>
            </a:r>
          </a:p>
        </p:txBody>
      </p:sp>
      <p:sp>
        <p:nvSpPr>
          <p:cNvPr id="7" name="Subtitle 1">
            <a:extLst>
              <a:ext uri="{FF2B5EF4-FFF2-40B4-BE49-F238E27FC236}">
                <a16:creationId xmlns:a16="http://schemas.microsoft.com/office/drawing/2014/main" id="{98B559A5-031D-F968-5D05-D74BE064DD96}"/>
              </a:ext>
            </a:extLst>
          </p:cNvPr>
          <p:cNvSpPr txBox="1">
            <a:spLocks/>
          </p:cNvSpPr>
          <p:nvPr/>
        </p:nvSpPr>
        <p:spPr>
          <a:xfrm>
            <a:off x="2285570" y="3041129"/>
            <a:ext cx="7499698" cy="5479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Avenir Book"/>
              </a:rPr>
              <a:t>Seamless file sharing and co-editing while keeping all your data centralized in one location.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347752-A321-197C-0148-AB731BE41000}"/>
              </a:ext>
            </a:extLst>
          </p:cNvPr>
          <p:cNvSpPr txBox="1"/>
          <p:nvPr/>
        </p:nvSpPr>
        <p:spPr>
          <a:xfrm>
            <a:off x="-239151" y="45860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2" name="Chevron 11">
            <a:extLst>
              <a:ext uri="{FF2B5EF4-FFF2-40B4-BE49-F238E27FC236}">
                <a16:creationId xmlns:a16="http://schemas.microsoft.com/office/drawing/2014/main" id="{C337E248-7CDF-178E-C06D-12EE017A486B}"/>
              </a:ext>
            </a:extLst>
          </p:cNvPr>
          <p:cNvSpPr/>
          <p:nvPr/>
        </p:nvSpPr>
        <p:spPr>
          <a:xfrm>
            <a:off x="1794367" y="2145571"/>
            <a:ext cx="337666" cy="39298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>
            <a:extLst>
              <a:ext uri="{FF2B5EF4-FFF2-40B4-BE49-F238E27FC236}">
                <a16:creationId xmlns:a16="http://schemas.microsoft.com/office/drawing/2014/main" id="{17DDB725-54E5-9946-410F-522053DE8330}"/>
              </a:ext>
            </a:extLst>
          </p:cNvPr>
          <p:cNvSpPr/>
          <p:nvPr/>
        </p:nvSpPr>
        <p:spPr>
          <a:xfrm>
            <a:off x="1794367" y="3121845"/>
            <a:ext cx="337666" cy="39298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3">
            <a:extLst>
              <a:ext uri="{FF2B5EF4-FFF2-40B4-BE49-F238E27FC236}">
                <a16:creationId xmlns:a16="http://schemas.microsoft.com/office/drawing/2014/main" id="{900B6071-7319-86A3-FCC5-081628D09F31}"/>
              </a:ext>
            </a:extLst>
          </p:cNvPr>
          <p:cNvSpPr/>
          <p:nvPr/>
        </p:nvSpPr>
        <p:spPr>
          <a:xfrm>
            <a:off x="1794367" y="4098119"/>
            <a:ext cx="337666" cy="39298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hevron 14">
            <a:extLst>
              <a:ext uri="{FF2B5EF4-FFF2-40B4-BE49-F238E27FC236}">
                <a16:creationId xmlns:a16="http://schemas.microsoft.com/office/drawing/2014/main" id="{E8BAB236-7DBD-3ECB-6444-0A07BD535677}"/>
              </a:ext>
            </a:extLst>
          </p:cNvPr>
          <p:cNvSpPr/>
          <p:nvPr/>
        </p:nvSpPr>
        <p:spPr>
          <a:xfrm>
            <a:off x="1794367" y="5074393"/>
            <a:ext cx="337666" cy="392983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ubtitle 1">
            <a:extLst>
              <a:ext uri="{FF2B5EF4-FFF2-40B4-BE49-F238E27FC236}">
                <a16:creationId xmlns:a16="http://schemas.microsoft.com/office/drawing/2014/main" id="{A10838D6-F507-207A-B1F2-E6BAE3F269A1}"/>
              </a:ext>
            </a:extLst>
          </p:cNvPr>
          <p:cNvSpPr txBox="1">
            <a:spLocks/>
          </p:cNvSpPr>
          <p:nvPr/>
        </p:nvSpPr>
        <p:spPr>
          <a:xfrm>
            <a:off x="2285569" y="4973829"/>
            <a:ext cx="8084317" cy="7411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bg1">
                    <a:lumMod val="10000"/>
                  </a:schemeClr>
                </a:solidFill>
                <a:latin typeface="Avenir Book"/>
              </a:rPr>
              <a:t>Comprehensive security, data privacy, and compliance capabilities that are integral to the Egnyte Content Cloud.</a:t>
            </a:r>
            <a:endParaRPr lang="en-US" sz="2000">
              <a:solidFill>
                <a:schemeClr val="bg1">
                  <a:lumMod val="10000"/>
                </a:schemeClr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748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53A191C-6CCF-9ABD-0A58-A6E7FD9271D5}"/>
              </a:ext>
            </a:extLst>
          </p:cNvPr>
          <p:cNvSpPr/>
          <p:nvPr/>
        </p:nvSpPr>
        <p:spPr>
          <a:xfrm>
            <a:off x="8125155" y="2381716"/>
            <a:ext cx="3091996" cy="3296442"/>
          </a:xfrm>
          <a:prstGeom prst="roundRect">
            <a:avLst>
              <a:gd name="adj" fmla="val 3284"/>
            </a:avLst>
          </a:prstGeom>
          <a:solidFill>
            <a:srgbClr val="051639">
              <a:alpha val="0"/>
            </a:srgbClr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0E58425-F654-8285-33B7-0B2704B478AD}"/>
              </a:ext>
            </a:extLst>
          </p:cNvPr>
          <p:cNvSpPr/>
          <p:nvPr/>
        </p:nvSpPr>
        <p:spPr>
          <a:xfrm>
            <a:off x="4572481" y="2381716"/>
            <a:ext cx="3091996" cy="3296442"/>
          </a:xfrm>
          <a:prstGeom prst="roundRect">
            <a:avLst>
              <a:gd name="adj" fmla="val 3284"/>
            </a:avLst>
          </a:prstGeom>
          <a:solidFill>
            <a:srgbClr val="051639">
              <a:alpha val="0"/>
            </a:srgbClr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1DFFCC7-4EA0-F963-3671-EE9E3964AC8A}"/>
              </a:ext>
            </a:extLst>
          </p:cNvPr>
          <p:cNvSpPr/>
          <p:nvPr/>
        </p:nvSpPr>
        <p:spPr>
          <a:xfrm>
            <a:off x="989833" y="2381716"/>
            <a:ext cx="3091996" cy="3296442"/>
          </a:xfrm>
          <a:prstGeom prst="roundRect">
            <a:avLst>
              <a:gd name="adj" fmla="val 3284"/>
            </a:avLst>
          </a:prstGeom>
          <a:solidFill>
            <a:srgbClr val="051639">
              <a:alpha val="0"/>
            </a:srgbClr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32">
            <a:extLst>
              <a:ext uri="{FF2B5EF4-FFF2-40B4-BE49-F238E27FC236}">
                <a16:creationId xmlns:a16="http://schemas.microsoft.com/office/drawing/2014/main" id="{6F020AEA-6E7E-80E6-5C34-94F8A3DFFB3D}"/>
              </a:ext>
            </a:extLst>
          </p:cNvPr>
          <p:cNvSpPr txBox="1">
            <a:spLocks/>
          </p:cNvSpPr>
          <p:nvPr/>
        </p:nvSpPr>
        <p:spPr>
          <a:xfrm>
            <a:off x="8437098" y="1883506"/>
            <a:ext cx="2468110" cy="63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spc="300">
                <a:latin typeface="Avenir Book" panose="02000503020000020003" pitchFamily="2" charset="0"/>
              </a:rPr>
              <a:t>MITIGATE RISK</a:t>
            </a:r>
          </a:p>
        </p:txBody>
      </p:sp>
      <p:sp>
        <p:nvSpPr>
          <p:cNvPr id="3" name="Text Placeholder 32">
            <a:extLst>
              <a:ext uri="{FF2B5EF4-FFF2-40B4-BE49-F238E27FC236}">
                <a16:creationId xmlns:a16="http://schemas.microsoft.com/office/drawing/2014/main" id="{B36027CF-6934-B3DB-F345-890344244D10}"/>
              </a:ext>
            </a:extLst>
          </p:cNvPr>
          <p:cNvSpPr txBox="1">
            <a:spLocks/>
          </p:cNvSpPr>
          <p:nvPr/>
        </p:nvSpPr>
        <p:spPr>
          <a:xfrm>
            <a:off x="4672642" y="1608565"/>
            <a:ext cx="2891675" cy="63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0" spc="300">
                <a:latin typeface="Avenir Book" panose="02000503020000020003" pitchFamily="2" charset="0"/>
              </a:rPr>
              <a:t>IMPROVE DECISION-MAKING</a:t>
            </a:r>
          </a:p>
        </p:txBody>
      </p:sp>
      <p:sp>
        <p:nvSpPr>
          <p:cNvPr id="4" name="Text Placeholder 32">
            <a:extLst>
              <a:ext uri="{FF2B5EF4-FFF2-40B4-BE49-F238E27FC236}">
                <a16:creationId xmlns:a16="http://schemas.microsoft.com/office/drawing/2014/main" id="{9DCEEF36-8DAD-657B-CF19-25BCF1191998}"/>
              </a:ext>
            </a:extLst>
          </p:cNvPr>
          <p:cNvSpPr txBox="1">
            <a:spLocks/>
          </p:cNvSpPr>
          <p:nvPr/>
        </p:nvSpPr>
        <p:spPr>
          <a:xfrm>
            <a:off x="1098939" y="1604881"/>
            <a:ext cx="2873785" cy="776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spc="300">
                <a:latin typeface="Avenir Book" panose="02000503020000020003" pitchFamily="2" charset="0"/>
              </a:rPr>
              <a:t>BOOST PRODUCTIVITY</a:t>
            </a:r>
          </a:p>
        </p:txBody>
      </p:sp>
      <p:sp>
        <p:nvSpPr>
          <p:cNvPr id="5" name="Title 20">
            <a:extLst>
              <a:ext uri="{FF2B5EF4-FFF2-40B4-BE49-F238E27FC236}">
                <a16:creationId xmlns:a16="http://schemas.microsoft.com/office/drawing/2014/main" id="{9685EC12-0FA2-B61D-8958-DD8763345FD9}"/>
              </a:ext>
            </a:extLst>
          </p:cNvPr>
          <p:cNvSpPr txBox="1">
            <a:spLocks/>
          </p:cNvSpPr>
          <p:nvPr/>
        </p:nvSpPr>
        <p:spPr>
          <a:xfrm>
            <a:off x="2765817" y="620763"/>
            <a:ext cx="6615383" cy="87007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60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chemeClr val="bg1"/>
                </a:solidFill>
                <a:latin typeface="Avenir Medium" panose="02000503020000020003" pitchFamily="2" charset="0"/>
                <a:ea typeface="Open Sans"/>
                <a:cs typeface="Open Sans"/>
              </a:rPr>
              <a:t>Egnyte Value</a:t>
            </a:r>
          </a:p>
        </p:txBody>
      </p:sp>
      <p:pic>
        <p:nvPicPr>
          <p:cNvPr id="7" name="Picture 6" descr="A magnifying glass and a calculator&#10;&#10;AI-generated content may be incorrect.">
            <a:extLst>
              <a:ext uri="{FF2B5EF4-FFF2-40B4-BE49-F238E27FC236}">
                <a16:creationId xmlns:a16="http://schemas.microsoft.com/office/drawing/2014/main" id="{161D246E-2D7F-53D6-D6BE-33C48079A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0487" y="2489788"/>
            <a:ext cx="2115982" cy="2115982"/>
          </a:xfrm>
          <a:prstGeom prst="rect">
            <a:avLst/>
          </a:prstGeom>
        </p:spPr>
      </p:pic>
      <p:pic>
        <p:nvPicPr>
          <p:cNvPr id="9" name="Picture 8" descr="A close-up of a document&#10;&#10;AI-generated content may be incorrect.">
            <a:extLst>
              <a:ext uri="{FF2B5EF4-FFF2-40B4-BE49-F238E27FC236}">
                <a16:creationId xmlns:a16="http://schemas.microsoft.com/office/drawing/2014/main" id="{67737A82-F70C-5D9A-7BF4-B0BDD57C41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9342" y="2466872"/>
            <a:ext cx="2263010" cy="2263010"/>
          </a:xfrm>
          <a:prstGeom prst="rect">
            <a:avLst/>
          </a:prstGeom>
        </p:spPr>
      </p:pic>
      <p:pic>
        <p:nvPicPr>
          <p:cNvPr id="11" name="Picture 10" descr="A hand holding a checklist&#10;&#10;AI-generated content may be incorrect.">
            <a:extLst>
              <a:ext uri="{FF2B5EF4-FFF2-40B4-BE49-F238E27FC236}">
                <a16:creationId xmlns:a16="http://schemas.microsoft.com/office/drawing/2014/main" id="{7C0E2307-A6CC-2496-48F6-DE49481285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5649" y="2415973"/>
            <a:ext cx="2240364" cy="224036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7AD347D-9ED7-39E8-F642-4EB2219CC8DC}"/>
              </a:ext>
            </a:extLst>
          </p:cNvPr>
          <p:cNvSpPr txBox="1"/>
          <p:nvPr/>
        </p:nvSpPr>
        <p:spPr>
          <a:xfrm>
            <a:off x="1053499" y="4542717"/>
            <a:ext cx="296466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spcBef>
                <a:spcPts val="600"/>
              </a:spcBef>
              <a:defRPr/>
            </a:pPr>
            <a:r>
              <a:rPr lang="en-US" sz="1600" b="1">
                <a:latin typeface="Avenir Black" panose="02000503020000020003" pitchFamily="2" charset="0"/>
              </a:rPr>
              <a:t>Get More Done, Faster </a:t>
            </a:r>
          </a:p>
          <a:p>
            <a:pPr algn="ctr" defTabSz="609585">
              <a:spcBef>
                <a:spcPts val="600"/>
              </a:spcBef>
              <a:defRPr/>
            </a:pPr>
            <a:r>
              <a:rPr lang="en-US" sz="1600">
                <a:solidFill>
                  <a:srgbClr val="F7F9FC"/>
                </a:solidFill>
                <a:latin typeface="Avenir Book" panose="02000503020000020003" pitchFamily="2" charset="0"/>
              </a:rPr>
              <a:t>Access, Share, and Co-edit </a:t>
            </a:r>
            <a:br>
              <a:rPr lang="en-US" sz="1600">
                <a:solidFill>
                  <a:srgbClr val="F7F9FC"/>
                </a:solidFill>
                <a:latin typeface="Avenir Book" panose="02000503020000020003" pitchFamily="2" charset="0"/>
              </a:rPr>
            </a:br>
            <a:r>
              <a:rPr lang="en-US" sz="1600">
                <a:solidFill>
                  <a:srgbClr val="F7F9FC"/>
                </a:solidFill>
                <a:latin typeface="Avenir Book" panose="02000503020000020003" pitchFamily="2" charset="0"/>
              </a:rPr>
              <a:t>with all files in one place.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CBF969-6818-039F-7F35-912A03E39338}"/>
              </a:ext>
            </a:extLst>
          </p:cNvPr>
          <p:cNvSpPr txBox="1"/>
          <p:nvPr/>
        </p:nvSpPr>
        <p:spPr>
          <a:xfrm>
            <a:off x="4460398" y="4557662"/>
            <a:ext cx="331616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spcBef>
                <a:spcPts val="600"/>
              </a:spcBef>
              <a:defRPr/>
            </a:pPr>
            <a:r>
              <a:rPr lang="en-US" sz="1600" b="1">
                <a:latin typeface="Avenir Black" panose="02000503020000020003" pitchFamily="2" charset="0"/>
              </a:rPr>
              <a:t>Make the Right Call </a:t>
            </a:r>
          </a:p>
          <a:p>
            <a:pPr algn="ctr" defTabSz="609585">
              <a:spcBef>
                <a:spcPts val="600"/>
              </a:spcBef>
              <a:defRPr/>
            </a:pPr>
            <a:r>
              <a:rPr lang="en-US" sz="1600">
                <a:solidFill>
                  <a:srgbClr val="F7F9FC"/>
                </a:solidFill>
                <a:latin typeface="Avenir Book" panose="02000503020000020003" pitchFamily="2" charset="0"/>
              </a:rPr>
              <a:t>Private, Purposeful, and </a:t>
            </a:r>
            <a:br>
              <a:rPr lang="en-US" sz="1600">
                <a:solidFill>
                  <a:srgbClr val="F7F9FC"/>
                </a:solidFill>
                <a:latin typeface="Avenir Book" panose="02000503020000020003" pitchFamily="2" charset="0"/>
              </a:rPr>
            </a:br>
            <a:r>
              <a:rPr lang="en-US" sz="1600">
                <a:solidFill>
                  <a:srgbClr val="F7F9FC"/>
                </a:solidFill>
                <a:latin typeface="Avenir Book" panose="02000503020000020003" pitchFamily="2" charset="0"/>
              </a:rPr>
              <a:t>Practical AI for your content.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AF4596-EBE3-A945-5ACA-095599C3C2C7}"/>
              </a:ext>
            </a:extLst>
          </p:cNvPr>
          <p:cNvSpPr txBox="1"/>
          <p:nvPr/>
        </p:nvSpPr>
        <p:spPr>
          <a:xfrm>
            <a:off x="8075755" y="4593004"/>
            <a:ext cx="319079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85">
              <a:spcBef>
                <a:spcPts val="600"/>
              </a:spcBef>
              <a:defRPr/>
            </a:pPr>
            <a:r>
              <a:rPr lang="en-US" sz="1600" b="1">
                <a:latin typeface="Avenir Black" panose="02000503020000020003" pitchFamily="2" charset="0"/>
              </a:rPr>
              <a:t>Protect What Matters </a:t>
            </a:r>
          </a:p>
          <a:p>
            <a:pPr algn="ctr" defTabSz="609585">
              <a:spcBef>
                <a:spcPts val="600"/>
              </a:spcBef>
              <a:defRPr/>
            </a:pPr>
            <a:r>
              <a:rPr lang="en-US" sz="1600">
                <a:solidFill>
                  <a:srgbClr val="F7F9FC"/>
                </a:solidFill>
                <a:latin typeface="Avenir Book" panose="02000503020000020003" pitchFamily="2" charset="0"/>
              </a:rPr>
              <a:t>Compliance, Security, and Control in one platform.</a:t>
            </a:r>
          </a:p>
        </p:txBody>
      </p:sp>
    </p:spTree>
    <p:extLst>
      <p:ext uri="{BB962C8B-B14F-4D97-AF65-F5344CB8AC3E}">
        <p14:creationId xmlns:p14="http://schemas.microsoft.com/office/powerpoint/2010/main" val="1299572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17CD8D3-47B0-04A8-F2DB-335741C4CC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103033"/>
            <a:ext cx="10515600" cy="806451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4800">
                <a:solidFill>
                  <a:schemeClr val="bg1"/>
                </a:solidFill>
                <a:latin typeface="Avenir Book" panose="02000503020000020003" pitchFamily="2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08752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3F3111CB-7DF4-5946-9724-A9DC8D1A2A32}"/>
              </a:ext>
            </a:extLst>
          </p:cNvPr>
          <p:cNvSpPr txBox="1">
            <a:spLocks/>
          </p:cNvSpPr>
          <p:nvPr/>
        </p:nvSpPr>
        <p:spPr>
          <a:xfrm>
            <a:off x="11618794" y="6564288"/>
            <a:ext cx="404212" cy="290457"/>
          </a:xfrm>
          <a:prstGeom prst="rect">
            <a:avLst/>
          </a:prstGeom>
        </p:spPr>
        <p:txBody>
          <a:bodyPr vert="horz" lIns="91428" tIns="45715" rIns="91428" bIns="45715" rtlCol="0" anchor="ctr"/>
          <a:lstStyle>
            <a:defPPr>
              <a:defRPr lang="en-US"/>
            </a:defPPr>
            <a:lvl1pPr marL="0" algn="r" defTabSz="914400" rtl="0" eaLnBrk="1" latinLnBrk="0" hangingPunct="1">
              <a:defRPr sz="800" b="0" i="0" kern="12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189"/>
            <a:fld id="{EE7A7FF1-B43F-1141-87BB-6DF8936B5DA9}" type="slidenum">
              <a:rPr lang="en-US">
                <a:solidFill>
                  <a:srgbClr val="F7F9FC"/>
                </a:solidFill>
              </a:rPr>
              <a:pPr defTabSz="457189"/>
              <a:t>16</a:t>
            </a:fld>
            <a:endParaRPr lang="en-US">
              <a:solidFill>
                <a:srgbClr val="F7F9FC"/>
              </a:solidFill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D635DA22-F069-335C-C567-DD07FDED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90" y="708664"/>
            <a:ext cx="11086071" cy="823193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en-US" sz="3600" b="0">
                <a:solidFill>
                  <a:schemeClr val="bg1"/>
                </a:solidFill>
                <a:latin typeface="Avenir Medium" panose="02000503020000020003" pitchFamily="2" charset="0"/>
              </a:rPr>
              <a:t>Agenda</a:t>
            </a:r>
          </a:p>
        </p:txBody>
      </p: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id="{AE08642C-DCD5-B3C9-3592-2D2EC7C01C5F}"/>
              </a:ext>
            </a:extLst>
          </p:cNvPr>
          <p:cNvGraphicFramePr>
            <a:graphicFrameLocks noGrp="1"/>
          </p:cNvGraphicFramePr>
          <p:nvPr/>
        </p:nvGraphicFramePr>
        <p:xfrm>
          <a:off x="1012244" y="1890210"/>
          <a:ext cx="5598048" cy="3916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8297">
                  <a:extLst>
                    <a:ext uri="{9D8B030D-6E8A-4147-A177-3AD203B41FA5}">
                      <a16:colId xmlns:a16="http://schemas.microsoft.com/office/drawing/2014/main" val="1640199129"/>
                    </a:ext>
                  </a:extLst>
                </a:gridCol>
                <a:gridCol w="4282312">
                  <a:extLst>
                    <a:ext uri="{9D8B030D-6E8A-4147-A177-3AD203B41FA5}">
                      <a16:colId xmlns:a16="http://schemas.microsoft.com/office/drawing/2014/main" val="1196808756"/>
                    </a:ext>
                  </a:extLst>
                </a:gridCol>
                <a:gridCol w="547439">
                  <a:extLst>
                    <a:ext uri="{9D8B030D-6E8A-4147-A177-3AD203B41FA5}">
                      <a16:colId xmlns:a16="http://schemas.microsoft.com/office/drawing/2014/main" val="175736737"/>
                    </a:ext>
                  </a:extLst>
                </a:gridCol>
              </a:tblGrid>
              <a:tr h="783379">
                <a:tc>
                  <a:txBody>
                    <a:bodyPr/>
                    <a:lstStyle/>
                    <a:p>
                      <a:pPr algn="ctr"/>
                      <a:r>
                        <a:rPr lang="en-US" sz="2100" b="1" i="0">
                          <a:solidFill>
                            <a:schemeClr val="tx1"/>
                          </a:solidFill>
                          <a:latin typeface="Avenir Black"/>
                        </a:rPr>
                        <a:t>01</a:t>
                      </a:r>
                      <a:r>
                        <a:rPr lang="en-US" sz="1200" b="1" i="0">
                          <a:solidFill>
                            <a:schemeClr val="tx1"/>
                          </a:solidFill>
                          <a:latin typeface="Avenir Black"/>
                        </a:rPr>
                        <a:t> </a:t>
                      </a:r>
                    </a:p>
                  </a:txBody>
                  <a:tcPr marL="45715" marR="137143" marT="22857" marB="22857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100">
                          <a:solidFill>
                            <a:schemeClr val="tx1"/>
                          </a:solidFill>
                          <a:latin typeface="Avenir Book"/>
                          <a:ea typeface="Open Sans"/>
                          <a:cs typeface="Open Sans"/>
                        </a:rPr>
                        <a:t>Introductions</a:t>
                      </a:r>
                    </a:p>
                  </a:txBody>
                  <a:tcPr marL="45715" marR="45715" marT="22857" marB="22857" anchor="ctr">
                    <a:lnL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endParaRPr lang="en-US" sz="900">
                        <a:solidFill>
                          <a:schemeClr val="bg1"/>
                        </a:solidFill>
                        <a:latin typeface="Avenir Book" panose="02000503020000020003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5715" marR="45715" marT="22857" marB="2285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61058"/>
                  </a:ext>
                </a:extLst>
              </a:tr>
              <a:tr h="783379">
                <a:tc>
                  <a:txBody>
                    <a:bodyPr/>
                    <a:lstStyle/>
                    <a:p>
                      <a:pPr algn="ctr"/>
                      <a:r>
                        <a:rPr lang="en-US" sz="2100" b="1" i="0">
                          <a:solidFill>
                            <a:schemeClr val="tx1"/>
                          </a:solidFill>
                          <a:latin typeface="Avenir Black"/>
                        </a:rPr>
                        <a:t>02</a:t>
                      </a:r>
                      <a:r>
                        <a:rPr lang="en-US" sz="1200" b="1" i="0">
                          <a:solidFill>
                            <a:schemeClr val="tx1"/>
                          </a:solidFill>
                          <a:latin typeface="Avenir Black"/>
                        </a:rPr>
                        <a:t> </a:t>
                      </a:r>
                    </a:p>
                  </a:txBody>
                  <a:tcPr marL="45715" marR="137143" marT="22857" marB="22857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100">
                          <a:solidFill>
                            <a:schemeClr val="tx1"/>
                          </a:solidFill>
                          <a:latin typeface="Avenir Book"/>
                          <a:ea typeface="Open Sans"/>
                          <a:cs typeface="Open Sans"/>
                        </a:rPr>
                        <a:t>Egnyte Focus</a:t>
                      </a:r>
                    </a:p>
                  </a:txBody>
                  <a:tcPr marL="45715" marR="45715" marT="22857" marB="22857" anchor="ctr">
                    <a:lnL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endParaRPr lang="en-US" sz="900">
                        <a:solidFill>
                          <a:schemeClr val="bg1"/>
                        </a:solidFill>
                        <a:latin typeface="Avenir Book" panose="02000503020000020003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5715" marR="45715" marT="22857" marB="2285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3644457"/>
                  </a:ext>
                </a:extLst>
              </a:tr>
              <a:tr h="783379">
                <a:tc>
                  <a:txBody>
                    <a:bodyPr/>
                    <a:lstStyle/>
                    <a:p>
                      <a:pPr algn="ctr"/>
                      <a:r>
                        <a:rPr lang="en-US" sz="2100" b="1" i="0">
                          <a:solidFill>
                            <a:schemeClr val="tx1"/>
                          </a:solidFill>
                          <a:latin typeface="Avenir Black"/>
                        </a:rPr>
                        <a:t>03</a:t>
                      </a:r>
                      <a:r>
                        <a:rPr lang="en-US" sz="1200" b="1" i="0">
                          <a:solidFill>
                            <a:schemeClr val="tx1"/>
                          </a:solidFill>
                          <a:latin typeface="Avenir Black"/>
                        </a:rPr>
                        <a:t> </a:t>
                      </a:r>
                    </a:p>
                  </a:txBody>
                  <a:tcPr marL="45715" marR="137143" marT="22857" marB="22857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100">
                          <a:solidFill>
                            <a:schemeClr val="tx1"/>
                          </a:solidFill>
                          <a:latin typeface="Avenir Book"/>
                          <a:ea typeface="Open Sans"/>
                          <a:cs typeface="Open Sans"/>
                        </a:rPr>
                        <a:t>Differentiated Capabilities</a:t>
                      </a:r>
                    </a:p>
                  </a:txBody>
                  <a:tcPr marL="45715" marR="45715" marT="22857" marB="22857" anchor="ctr">
                    <a:lnL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endParaRPr lang="en-US" sz="900">
                        <a:solidFill>
                          <a:schemeClr val="bg1"/>
                        </a:solidFill>
                        <a:latin typeface="Avenir Book" panose="02000503020000020003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5715" marR="45715" marT="22857" marB="2285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098878"/>
                  </a:ext>
                </a:extLst>
              </a:tr>
              <a:tr h="78337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7F9FC"/>
                          </a:solidFill>
                          <a:effectLst/>
                          <a:uLnTx/>
                          <a:uFillTx/>
                          <a:latin typeface="Avenir Black"/>
                          <a:ea typeface="+mn-ea"/>
                          <a:cs typeface="+mn-cs"/>
                        </a:rPr>
                        <a:t>04</a:t>
                      </a:r>
                      <a:endParaRPr lang="en-US" sz="1200" b="1" i="0">
                        <a:solidFill>
                          <a:schemeClr val="tx1"/>
                        </a:solidFill>
                        <a:latin typeface="Avenir Black"/>
                      </a:endParaRPr>
                    </a:p>
                  </a:txBody>
                  <a:tcPr marL="45715" marR="137143" marT="22857" marB="22857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100">
                          <a:solidFill>
                            <a:schemeClr val="tx1"/>
                          </a:solidFill>
                          <a:latin typeface="Avenir Book"/>
                          <a:ea typeface="Open Sans"/>
                          <a:cs typeface="Open Sans"/>
                        </a:rPr>
                        <a:t>Demo</a:t>
                      </a:r>
                    </a:p>
                  </a:txBody>
                  <a:tcPr marL="45715" marR="45715" marT="22857" marB="22857" anchor="ctr">
                    <a:lnL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endParaRPr lang="en-US" sz="900">
                        <a:solidFill>
                          <a:schemeClr val="bg1"/>
                        </a:solidFill>
                        <a:latin typeface="Avenir Book" panose="02000503020000020003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5715" marR="45715" marT="22857" marB="2285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8928545"/>
                  </a:ext>
                </a:extLst>
              </a:tr>
              <a:tr h="78337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1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7F9FC"/>
                          </a:solidFill>
                          <a:effectLst/>
                          <a:uLnTx/>
                          <a:uFillTx/>
                          <a:latin typeface="Avenir Black"/>
                          <a:ea typeface="+mn-ea"/>
                          <a:cs typeface="+mn-cs"/>
                        </a:rPr>
                        <a:t>05</a:t>
                      </a:r>
                      <a:endParaRPr lang="en-US" sz="1200" b="1" i="0">
                        <a:solidFill>
                          <a:schemeClr val="tx1"/>
                        </a:solidFill>
                        <a:latin typeface="Avenir Black"/>
                      </a:endParaRPr>
                    </a:p>
                  </a:txBody>
                  <a:tcPr marL="45715" marR="137143" marT="22857" marB="22857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2100">
                          <a:solidFill>
                            <a:schemeClr val="tx1"/>
                          </a:solidFill>
                          <a:latin typeface="Avenir Book"/>
                          <a:ea typeface="Open Sans"/>
                          <a:cs typeface="Open Sans"/>
                        </a:rPr>
                        <a:t>Next Steps</a:t>
                      </a:r>
                    </a:p>
                  </a:txBody>
                  <a:tcPr marL="45715" marR="45715" marT="22857" marB="22857" anchor="ctr">
                    <a:lnL w="57150" cap="flat" cmpd="sng" algn="ctr">
                      <a:solidFill>
                        <a:srgbClr val="0BC5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/>
                      <a:endParaRPr lang="en-US" sz="900">
                        <a:solidFill>
                          <a:schemeClr val="bg1"/>
                        </a:solidFill>
                        <a:latin typeface="Avenir Book" panose="02000503020000020003" pitchFamily="2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45715" marR="45715" marT="22857" marB="22857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1821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8193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>
          <a:extLst>
            <a:ext uri="{FF2B5EF4-FFF2-40B4-BE49-F238E27FC236}">
              <a16:creationId xmlns:a16="http://schemas.microsoft.com/office/drawing/2014/main" id="{30ACE5B7-04F8-456D-0EF0-D35EA0787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2">
            <a:extLst>
              <a:ext uri="{FF2B5EF4-FFF2-40B4-BE49-F238E27FC236}">
                <a16:creationId xmlns:a16="http://schemas.microsoft.com/office/drawing/2014/main" id="{35BE81EE-2673-E1BF-1943-27DC591BABE0}"/>
              </a:ext>
            </a:extLst>
          </p:cNvPr>
          <p:cNvSpPr txBox="1"/>
          <p:nvPr/>
        </p:nvSpPr>
        <p:spPr>
          <a:xfrm>
            <a:off x="648303" y="490871"/>
            <a:ext cx="10895393" cy="6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36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22,000+ Customers</a:t>
            </a:r>
            <a:endParaRPr kumimoji="0" lang="en-US" sz="36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7" name="Google Shape;675;p12">
            <a:extLst>
              <a:ext uri="{FF2B5EF4-FFF2-40B4-BE49-F238E27FC236}">
                <a16:creationId xmlns:a16="http://schemas.microsoft.com/office/drawing/2014/main" id="{7083F756-7704-D53D-B905-3854C7A84577}"/>
              </a:ext>
            </a:extLst>
          </p:cNvPr>
          <p:cNvSpPr>
            <a:spLocks/>
          </p:cNvSpPr>
          <p:nvPr/>
        </p:nvSpPr>
        <p:spPr>
          <a:xfrm>
            <a:off x="5169061" y="1804316"/>
            <a:ext cx="6374635" cy="3778716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A352EE-F048-ABDA-8889-9FA8764C75B1}"/>
              </a:ext>
            </a:extLst>
          </p:cNvPr>
          <p:cNvSpPr txBox="1"/>
          <p:nvPr/>
        </p:nvSpPr>
        <p:spPr>
          <a:xfrm>
            <a:off x="606670" y="1978182"/>
            <a:ext cx="4379364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Market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leader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in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content collaboration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intelligence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 and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governance</a:t>
            </a:r>
            <a:endParaRPr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760" marR="0" lvl="0" indent="-365760" algn="l" defTabSz="228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Trusted by 22,000+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customers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worldwide,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from SMB to enterprise</a:t>
            </a:r>
          </a:p>
          <a:p>
            <a:pPr marL="285750" indent="-28575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endParaRPr lang="en-US" sz="1600" spc="-27">
              <a:solidFill>
                <a:srgbClr val="F7F9FC"/>
              </a:solidFill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lang="en-US" sz="1600" spc="-20">
                <a:solidFill>
                  <a:srgbClr val="FFFFFF"/>
                </a:solidFill>
                <a:latin typeface="Avenir Book"/>
              </a:rPr>
              <a:t>Trusted by thousands of AEC customers worldwide</a:t>
            </a:r>
          </a:p>
          <a:p>
            <a:pPr marL="365760" marR="0" lvl="0" indent="-365760" algn="l" defTabSz="228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Vertical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solutions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for </a:t>
            </a:r>
            <a:r>
              <a:rPr kumimoji="0" lang="en-US" sz="1600" b="1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AEC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 </a:t>
            </a:r>
            <a:r>
              <a:rPr kumimoji="0" lang="en-US" sz="160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Financial Services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 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and Life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Sciences</a:t>
            </a:r>
            <a:endParaRPr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endParaRPr lang="en-US" sz="1600" spc="-27">
              <a:solidFill>
                <a:srgbClr val="F7F9FC"/>
              </a:solidFill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,Sans-Serif" pitchFamily="2" charset="2"/>
              <a:buChar char="ü"/>
              <a:defRPr/>
            </a:pP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Founded in California in 2008</a:t>
            </a:r>
          </a:p>
          <a:p>
            <a:pPr marL="365760" marR="0" lvl="0" indent="-365760" algn="l" defTabSz="22859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,Sans-Serif" pitchFamily="2" charset="2"/>
              <a:buChar char="ü"/>
              <a:defRPr/>
            </a:pP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1,100+ employees - US, UK, Europe, India</a:t>
            </a:r>
          </a:p>
        </p:txBody>
      </p:sp>
      <p:sp>
        <p:nvSpPr>
          <p:cNvPr id="24" name="Google Shape;714;p12">
            <a:extLst>
              <a:ext uri="{FF2B5EF4-FFF2-40B4-BE49-F238E27FC236}">
                <a16:creationId xmlns:a16="http://schemas.microsoft.com/office/drawing/2014/main" id="{88938312-5EE4-FE3C-B014-7978A07EEFEA}"/>
              </a:ext>
            </a:extLst>
          </p:cNvPr>
          <p:cNvSpPr txBox="1"/>
          <p:nvPr/>
        </p:nvSpPr>
        <p:spPr>
          <a:xfrm>
            <a:off x="648303" y="1209296"/>
            <a:ext cx="10895393" cy="415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2000" b="0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4,000+ in AEC</a:t>
            </a:r>
            <a:endParaRPr kumimoji="0" lang="en-US" sz="2000" b="0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95;p20">
            <a:extLst>
              <a:ext uri="{FF2B5EF4-FFF2-40B4-BE49-F238E27FC236}">
                <a16:creationId xmlns:a16="http://schemas.microsoft.com/office/drawing/2014/main" id="{0198B610-3702-E83C-937C-D7A5D75084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4261" y="4818909"/>
            <a:ext cx="1290455" cy="227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6;p20">
            <a:extLst>
              <a:ext uri="{FF2B5EF4-FFF2-40B4-BE49-F238E27FC236}">
                <a16:creationId xmlns:a16="http://schemas.microsoft.com/office/drawing/2014/main" id="{55B9008F-DC0B-FE18-C520-050FA1406B0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15091" y="3458092"/>
            <a:ext cx="1277309" cy="5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7;p20">
            <a:extLst>
              <a:ext uri="{FF2B5EF4-FFF2-40B4-BE49-F238E27FC236}">
                <a16:creationId xmlns:a16="http://schemas.microsoft.com/office/drawing/2014/main" id="{296A9DDC-4BF8-032B-D2AF-9F97C038220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3213" y="2309920"/>
            <a:ext cx="1226224" cy="522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98;p20">
            <a:extLst>
              <a:ext uri="{FF2B5EF4-FFF2-40B4-BE49-F238E27FC236}">
                <a16:creationId xmlns:a16="http://schemas.microsoft.com/office/drawing/2014/main" id="{ACA26FF7-40A9-38AB-7F1C-AE2E066473A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5759" y="2840356"/>
            <a:ext cx="1166211" cy="496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99;p20">
            <a:extLst>
              <a:ext uri="{FF2B5EF4-FFF2-40B4-BE49-F238E27FC236}">
                <a16:creationId xmlns:a16="http://schemas.microsoft.com/office/drawing/2014/main" id="{3F86976E-E155-DFE0-67AB-CCACF237CAA7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27472" y="2349347"/>
            <a:ext cx="350453" cy="373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0;p20">
            <a:extLst>
              <a:ext uri="{FF2B5EF4-FFF2-40B4-BE49-F238E27FC236}">
                <a16:creationId xmlns:a16="http://schemas.microsoft.com/office/drawing/2014/main" id="{7FAD5D2D-23C8-3212-B6E8-50B537941DE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08079" y="4189468"/>
            <a:ext cx="1022020" cy="201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01;p20" descr="Tetra Tech Architects &amp;amp; Engineers">
            <a:extLst>
              <a:ext uri="{FF2B5EF4-FFF2-40B4-BE49-F238E27FC236}">
                <a16:creationId xmlns:a16="http://schemas.microsoft.com/office/drawing/2014/main" id="{8A6942B4-ECC3-B045-5844-DA0DE814DA7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327059" y="3564054"/>
            <a:ext cx="1044472" cy="33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2;p20">
            <a:extLst>
              <a:ext uri="{FF2B5EF4-FFF2-40B4-BE49-F238E27FC236}">
                <a16:creationId xmlns:a16="http://schemas.microsoft.com/office/drawing/2014/main" id="{E7F6DC50-E35E-3F35-D524-C151B635F61E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728381" y="2931035"/>
            <a:ext cx="274316" cy="315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03;p20">
            <a:extLst>
              <a:ext uri="{FF2B5EF4-FFF2-40B4-BE49-F238E27FC236}">
                <a16:creationId xmlns:a16="http://schemas.microsoft.com/office/drawing/2014/main" id="{6007303F-DB92-5FEE-E08A-8D3677783851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405008" y="4023796"/>
            <a:ext cx="924102" cy="533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04;p20">
            <a:extLst>
              <a:ext uri="{FF2B5EF4-FFF2-40B4-BE49-F238E27FC236}">
                <a16:creationId xmlns:a16="http://schemas.microsoft.com/office/drawing/2014/main" id="{80017BBA-036F-2D01-4771-19533C4FA827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408023" y="2963723"/>
            <a:ext cx="785705" cy="249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05;p20">
            <a:extLst>
              <a:ext uri="{FF2B5EF4-FFF2-40B4-BE49-F238E27FC236}">
                <a16:creationId xmlns:a16="http://schemas.microsoft.com/office/drawing/2014/main" id="{2C882665-5577-8667-3866-158A41DE90CF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448610" y="3940405"/>
            <a:ext cx="657406" cy="699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06;p20">
            <a:extLst>
              <a:ext uri="{FF2B5EF4-FFF2-40B4-BE49-F238E27FC236}">
                <a16:creationId xmlns:a16="http://schemas.microsoft.com/office/drawing/2014/main" id="{68BC2AB3-9654-1562-B057-7B8E2626EDBA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359629" y="3421937"/>
            <a:ext cx="578837" cy="616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07;p20">
            <a:extLst>
              <a:ext uri="{FF2B5EF4-FFF2-40B4-BE49-F238E27FC236}">
                <a16:creationId xmlns:a16="http://schemas.microsoft.com/office/drawing/2014/main" id="{CF3E499D-08CA-7727-D08F-EC2B8C178927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5418356" y="4787501"/>
            <a:ext cx="1008166" cy="28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08;p20">
            <a:extLst>
              <a:ext uri="{FF2B5EF4-FFF2-40B4-BE49-F238E27FC236}">
                <a16:creationId xmlns:a16="http://schemas.microsoft.com/office/drawing/2014/main" id="{75905288-90F6-04AF-4DE2-1BF98F83CAD4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613459" y="2246809"/>
            <a:ext cx="451768" cy="536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209;p20">
            <a:extLst>
              <a:ext uri="{FF2B5EF4-FFF2-40B4-BE49-F238E27FC236}">
                <a16:creationId xmlns:a16="http://schemas.microsoft.com/office/drawing/2014/main" id="{DF3A8636-4A43-4E28-E1C2-05B4A00A27FE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9334125" y="2282492"/>
            <a:ext cx="1083264" cy="461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10;p20">
            <a:extLst>
              <a:ext uri="{FF2B5EF4-FFF2-40B4-BE49-F238E27FC236}">
                <a16:creationId xmlns:a16="http://schemas.microsoft.com/office/drawing/2014/main" id="{B40CC41A-1BEA-E1B3-29E2-DE552B4B5764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0430101" y="2897851"/>
            <a:ext cx="884989" cy="381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11;p20">
            <a:extLst>
              <a:ext uri="{FF2B5EF4-FFF2-40B4-BE49-F238E27FC236}">
                <a16:creationId xmlns:a16="http://schemas.microsoft.com/office/drawing/2014/main" id="{4B367A64-7997-2712-1BD4-3BBD3DF25BC4}"/>
              </a:ext>
            </a:extLst>
          </p:cNvPr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9519904" y="4724591"/>
            <a:ext cx="595354" cy="415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12;p20">
            <a:extLst>
              <a:ext uri="{FF2B5EF4-FFF2-40B4-BE49-F238E27FC236}">
                <a16:creationId xmlns:a16="http://schemas.microsoft.com/office/drawing/2014/main" id="{18DA1874-E198-B456-185C-1BEF87B99656}"/>
              </a:ext>
            </a:extLst>
          </p:cNvPr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10417389" y="4790891"/>
            <a:ext cx="983603" cy="28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3;p20">
            <a:extLst>
              <a:ext uri="{FF2B5EF4-FFF2-40B4-BE49-F238E27FC236}">
                <a16:creationId xmlns:a16="http://schemas.microsoft.com/office/drawing/2014/main" id="{1339996B-F2F0-9CB9-741F-979955187EBF}"/>
              </a:ext>
            </a:extLst>
          </p:cNvPr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7441726" y="3328425"/>
            <a:ext cx="967979" cy="803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14;p20">
            <a:extLst>
              <a:ext uri="{FF2B5EF4-FFF2-40B4-BE49-F238E27FC236}">
                <a16:creationId xmlns:a16="http://schemas.microsoft.com/office/drawing/2014/main" id="{0B7B84F1-ED8B-2803-94C9-DB53294684BF}"/>
              </a:ext>
            </a:extLst>
          </p:cNvPr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6243811" y="4083601"/>
            <a:ext cx="559897" cy="41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15;p20">
            <a:extLst>
              <a:ext uri="{FF2B5EF4-FFF2-40B4-BE49-F238E27FC236}">
                <a16:creationId xmlns:a16="http://schemas.microsoft.com/office/drawing/2014/main" id="{2A43A6B5-BDA1-8AE4-704B-EF6D35E082DC}"/>
              </a:ext>
            </a:extLst>
          </p:cNvPr>
          <p:cNvPicPr preferRelativeResize="0"/>
          <p:nvPr/>
        </p:nvPicPr>
        <p:blipFill rotWithShape="1">
          <a:blip r:embed="rId23">
            <a:alphaModFix/>
          </a:blip>
          <a:srcRect/>
          <a:stretch/>
        </p:blipFill>
        <p:spPr>
          <a:xfrm>
            <a:off x="9068422" y="2686662"/>
            <a:ext cx="1258637" cy="804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16;p20">
            <a:extLst>
              <a:ext uri="{FF2B5EF4-FFF2-40B4-BE49-F238E27FC236}">
                <a16:creationId xmlns:a16="http://schemas.microsoft.com/office/drawing/2014/main" id="{7E764484-97EE-F377-7EA4-BE0F8E2FC19D}"/>
              </a:ext>
            </a:extLst>
          </p:cNvPr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8312684" y="2327984"/>
            <a:ext cx="1164708" cy="376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17;p20" descr="A white letter on a black background&#10;&#10;Description automatically generated">
            <a:extLst>
              <a:ext uri="{FF2B5EF4-FFF2-40B4-BE49-F238E27FC236}">
                <a16:creationId xmlns:a16="http://schemas.microsoft.com/office/drawing/2014/main" id="{18793CFA-83EC-F474-4849-F823FDFD0E99}"/>
              </a:ext>
            </a:extLst>
          </p:cNvPr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5409938" y="2423583"/>
            <a:ext cx="929401" cy="279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18;p20">
            <a:extLst>
              <a:ext uri="{FF2B5EF4-FFF2-40B4-BE49-F238E27FC236}">
                <a16:creationId xmlns:a16="http://schemas.microsoft.com/office/drawing/2014/main" id="{6D93ACBD-9531-A398-28BD-B08EF03980F9}"/>
              </a:ext>
            </a:extLst>
          </p:cNvPr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5418356" y="3581273"/>
            <a:ext cx="1352982" cy="297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19;p20">
            <a:extLst>
              <a:ext uri="{FF2B5EF4-FFF2-40B4-BE49-F238E27FC236}">
                <a16:creationId xmlns:a16="http://schemas.microsoft.com/office/drawing/2014/main" id="{5FD8A87E-2EB0-B248-9CDF-11FE70A1518B}"/>
              </a:ext>
            </a:extLst>
          </p:cNvPr>
          <p:cNvPicPr preferRelativeResize="0"/>
          <p:nvPr/>
        </p:nvPicPr>
        <p:blipFill rotWithShape="1">
          <a:blip r:embed="rId27">
            <a:alphaModFix/>
          </a:blip>
          <a:srcRect/>
          <a:stretch/>
        </p:blipFill>
        <p:spPr>
          <a:xfrm>
            <a:off x="8419329" y="2953257"/>
            <a:ext cx="605744" cy="270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220;p20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E7730345-503A-1DA6-BF40-55F37F8BC0B4}"/>
              </a:ext>
            </a:extLst>
          </p:cNvPr>
          <p:cNvPicPr preferRelativeResize="0"/>
          <p:nvPr/>
        </p:nvPicPr>
        <p:blipFill rotWithShape="1">
          <a:blip r:embed="rId28">
            <a:alphaModFix/>
          </a:blip>
          <a:srcRect/>
          <a:stretch/>
        </p:blipFill>
        <p:spPr>
          <a:xfrm>
            <a:off x="8392475" y="4632918"/>
            <a:ext cx="754212" cy="599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221;p20">
            <a:extLst>
              <a:ext uri="{FF2B5EF4-FFF2-40B4-BE49-F238E27FC236}">
                <a16:creationId xmlns:a16="http://schemas.microsoft.com/office/drawing/2014/main" id="{AAD8B779-9D0B-397B-FF83-8C4301E0F321}"/>
              </a:ext>
            </a:extLst>
          </p:cNvPr>
          <p:cNvPicPr preferRelativeResize="0"/>
          <p:nvPr/>
        </p:nvPicPr>
        <p:blipFill rotWithShape="1">
          <a:blip r:embed="rId29">
            <a:alphaModFix/>
          </a:blip>
          <a:srcRect r="36850" b="35818"/>
          <a:stretch/>
        </p:blipFill>
        <p:spPr>
          <a:xfrm>
            <a:off x="7036980" y="4083601"/>
            <a:ext cx="859907" cy="41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222;p20" descr="A blue and black logo&#10;&#10;Description automatically generated">
            <a:extLst>
              <a:ext uri="{FF2B5EF4-FFF2-40B4-BE49-F238E27FC236}">
                <a16:creationId xmlns:a16="http://schemas.microsoft.com/office/drawing/2014/main" id="{38ED251F-1937-5896-8BF9-410FBA145696}"/>
              </a:ext>
            </a:extLst>
          </p:cNvPr>
          <p:cNvPicPr preferRelativeResize="0"/>
          <p:nvPr/>
        </p:nvPicPr>
        <p:blipFill rotWithShape="1">
          <a:blip r:embed="rId30">
            <a:alphaModFix/>
          </a:blip>
          <a:srcRect/>
          <a:stretch/>
        </p:blipFill>
        <p:spPr>
          <a:xfrm>
            <a:off x="9341187" y="4172805"/>
            <a:ext cx="740445" cy="235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223;p20" descr="A black background with white crosses&#10;&#10;Description automatically generated">
            <a:extLst>
              <a:ext uri="{FF2B5EF4-FFF2-40B4-BE49-F238E27FC236}">
                <a16:creationId xmlns:a16="http://schemas.microsoft.com/office/drawing/2014/main" id="{F25902BA-2118-727A-543B-763C16042AF9}"/>
              </a:ext>
            </a:extLst>
          </p:cNvPr>
          <p:cNvPicPr preferRelativeResize="0"/>
          <p:nvPr/>
        </p:nvPicPr>
        <p:blipFill rotWithShape="1">
          <a:blip r:embed="rId31">
            <a:alphaModFix/>
          </a:blip>
          <a:srcRect t="27008" b="24939"/>
          <a:stretch/>
        </p:blipFill>
        <p:spPr>
          <a:xfrm>
            <a:off x="8364857" y="3530088"/>
            <a:ext cx="781829" cy="400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42" descr="A neon drawing of a building and a crane&#10;&#10;AI-generated content may be incorrect.">
            <a:extLst>
              <a:ext uri="{FF2B5EF4-FFF2-40B4-BE49-F238E27FC236}">
                <a16:creationId xmlns:a16="http://schemas.microsoft.com/office/drawing/2014/main" id="{E6328840-982B-C054-D0D1-3B1ACA11272A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047767" y="0"/>
            <a:ext cx="1722846" cy="17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369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>
          <a:extLst>
            <a:ext uri="{FF2B5EF4-FFF2-40B4-BE49-F238E27FC236}">
              <a16:creationId xmlns:a16="http://schemas.microsoft.com/office/drawing/2014/main" id="{1BA1B84F-8FC4-36BA-7915-C9844717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2">
            <a:extLst>
              <a:ext uri="{FF2B5EF4-FFF2-40B4-BE49-F238E27FC236}">
                <a16:creationId xmlns:a16="http://schemas.microsoft.com/office/drawing/2014/main" id="{58B2E764-1BC5-F40C-71C3-506D25D362E5}"/>
              </a:ext>
            </a:extLst>
          </p:cNvPr>
          <p:cNvSpPr txBox="1"/>
          <p:nvPr/>
        </p:nvSpPr>
        <p:spPr>
          <a:xfrm>
            <a:off x="648303" y="490871"/>
            <a:ext cx="10895393" cy="6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36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22,000+ Customers</a:t>
            </a:r>
            <a:endParaRPr kumimoji="0" lang="en-US" sz="36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7" name="Google Shape;675;p12">
            <a:extLst>
              <a:ext uri="{FF2B5EF4-FFF2-40B4-BE49-F238E27FC236}">
                <a16:creationId xmlns:a16="http://schemas.microsoft.com/office/drawing/2014/main" id="{BB68F41C-DBDE-9F6D-180F-814D8BF600A5}"/>
              </a:ext>
            </a:extLst>
          </p:cNvPr>
          <p:cNvSpPr>
            <a:spLocks/>
          </p:cNvSpPr>
          <p:nvPr/>
        </p:nvSpPr>
        <p:spPr>
          <a:xfrm>
            <a:off x="5169061" y="1804316"/>
            <a:ext cx="6374635" cy="3778716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677" name="Google Shape;677;p12">
            <a:extLst>
              <a:ext uri="{FF2B5EF4-FFF2-40B4-BE49-F238E27FC236}">
                <a16:creationId xmlns:a16="http://schemas.microsoft.com/office/drawing/2014/main" id="{F170316A-BAEA-37D6-24E7-D66A81079C2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73909" y="2410855"/>
            <a:ext cx="760670" cy="19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12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ECB681BC-AE26-DD63-7E0D-960301036D3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17559" y="4088491"/>
            <a:ext cx="1222018" cy="31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12">
            <a:extLst>
              <a:ext uri="{FF2B5EF4-FFF2-40B4-BE49-F238E27FC236}">
                <a16:creationId xmlns:a16="http://schemas.microsoft.com/office/drawing/2014/main" id="{0678ACC9-0F3D-0ABA-789B-A99A33C7E5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31937" y="2365323"/>
            <a:ext cx="949906" cy="286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9" name="Graphic 658">
            <a:extLst>
              <a:ext uri="{FF2B5EF4-FFF2-40B4-BE49-F238E27FC236}">
                <a16:creationId xmlns:a16="http://schemas.microsoft.com/office/drawing/2014/main" id="{0126ECED-4E5A-9B32-B62F-BD9146278B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9473" y="3127437"/>
            <a:ext cx="629543" cy="470946"/>
          </a:xfrm>
          <a:prstGeom prst="rect">
            <a:avLst/>
          </a:prstGeom>
        </p:spPr>
      </p:pic>
      <p:pic>
        <p:nvPicPr>
          <p:cNvPr id="661" name="Graphic 660">
            <a:extLst>
              <a:ext uri="{FF2B5EF4-FFF2-40B4-BE49-F238E27FC236}">
                <a16:creationId xmlns:a16="http://schemas.microsoft.com/office/drawing/2014/main" id="{29DB5991-4F89-C0B4-B9CA-E8D1D51A4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1301" y="3186142"/>
            <a:ext cx="871179" cy="353537"/>
          </a:xfrm>
          <a:prstGeom prst="rect">
            <a:avLst/>
          </a:prstGeom>
        </p:spPr>
      </p:pic>
      <p:pic>
        <p:nvPicPr>
          <p:cNvPr id="667" name="Picture 666" descr="A white and blue sign with blue text&#10;&#10;Description automatically generated">
            <a:extLst>
              <a:ext uri="{FF2B5EF4-FFF2-40B4-BE49-F238E27FC236}">
                <a16:creationId xmlns:a16="http://schemas.microsoft.com/office/drawing/2014/main" id="{790E2D41-7FC3-B257-CEBB-FB076EC813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2381" y="4048168"/>
            <a:ext cx="803727" cy="398575"/>
          </a:xfrm>
          <a:prstGeom prst="rect">
            <a:avLst/>
          </a:prstGeom>
        </p:spPr>
      </p:pic>
      <p:pic>
        <p:nvPicPr>
          <p:cNvPr id="670" name="Picture 66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4ADA914-4B48-740C-D3ED-4305364AC49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48449" y="4180500"/>
            <a:ext cx="916883" cy="133910"/>
          </a:xfrm>
          <a:prstGeom prst="rect">
            <a:avLst/>
          </a:prstGeom>
        </p:spPr>
      </p:pic>
      <p:pic>
        <p:nvPicPr>
          <p:cNvPr id="672" name="Picture 671" descr="A black and grey logo&#10;&#10;Description automatically generated">
            <a:extLst>
              <a:ext uri="{FF2B5EF4-FFF2-40B4-BE49-F238E27FC236}">
                <a16:creationId xmlns:a16="http://schemas.microsoft.com/office/drawing/2014/main" id="{2B147CD1-9A89-EA7B-F289-789F421A644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7548" y="4797529"/>
            <a:ext cx="753393" cy="178063"/>
          </a:xfrm>
          <a:prstGeom prst="rect">
            <a:avLst/>
          </a:prstGeom>
        </p:spPr>
      </p:pic>
      <p:pic>
        <p:nvPicPr>
          <p:cNvPr id="678" name="Picture 677" descr="A yellow stick in the dark&#10;&#10;Description automatically generated">
            <a:extLst>
              <a:ext uri="{FF2B5EF4-FFF2-40B4-BE49-F238E27FC236}">
                <a16:creationId xmlns:a16="http://schemas.microsoft.com/office/drawing/2014/main" id="{66C7A768-D10A-26A2-8E43-8357DE85A0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6291" y="4734901"/>
            <a:ext cx="1001198" cy="303318"/>
          </a:xfrm>
          <a:prstGeom prst="rect">
            <a:avLst/>
          </a:prstGeom>
        </p:spPr>
      </p:pic>
      <p:pic>
        <p:nvPicPr>
          <p:cNvPr id="681" name="Picture 680" descr="A blue and black logo&#10;&#10;Description automatically generated">
            <a:extLst>
              <a:ext uri="{FF2B5EF4-FFF2-40B4-BE49-F238E27FC236}">
                <a16:creationId xmlns:a16="http://schemas.microsoft.com/office/drawing/2014/main" id="{D07793AA-1DD9-AC9B-03B6-8F313CD823F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99536" y="4817899"/>
            <a:ext cx="858064" cy="137322"/>
          </a:xfrm>
          <a:prstGeom prst="rect">
            <a:avLst/>
          </a:prstGeom>
        </p:spPr>
      </p:pic>
      <p:pic>
        <p:nvPicPr>
          <p:cNvPr id="683" name="Graphic 682">
            <a:extLst>
              <a:ext uri="{FF2B5EF4-FFF2-40B4-BE49-F238E27FC236}">
                <a16:creationId xmlns:a16="http://schemas.microsoft.com/office/drawing/2014/main" id="{662C59CC-6A7F-DFD2-1EBF-B9D083D09B4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138710" y="3988354"/>
            <a:ext cx="599241" cy="518203"/>
          </a:xfrm>
          <a:prstGeom prst="rect">
            <a:avLst/>
          </a:prstGeom>
        </p:spPr>
      </p:pic>
      <p:pic>
        <p:nvPicPr>
          <p:cNvPr id="685" name="Picture 684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4DADEE4D-722B-14F2-ADDE-66EF826BBFB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75304" y="4720170"/>
            <a:ext cx="926052" cy="332781"/>
          </a:xfrm>
          <a:prstGeom prst="rect">
            <a:avLst/>
          </a:prstGeom>
        </p:spPr>
      </p:pic>
      <p:pic>
        <p:nvPicPr>
          <p:cNvPr id="690" name="Graphic 689">
            <a:extLst>
              <a:ext uri="{FF2B5EF4-FFF2-40B4-BE49-F238E27FC236}">
                <a16:creationId xmlns:a16="http://schemas.microsoft.com/office/drawing/2014/main" id="{57169121-36D9-DC70-862A-61C843D805C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937731" y="2353153"/>
            <a:ext cx="1001198" cy="310702"/>
          </a:xfrm>
          <a:prstGeom prst="rect">
            <a:avLst/>
          </a:prstGeom>
        </p:spPr>
      </p:pic>
      <p:pic>
        <p:nvPicPr>
          <p:cNvPr id="692" name="Picture 691" descr="A logo with a triangle on it&#10;&#10;Description automatically generated">
            <a:extLst>
              <a:ext uri="{FF2B5EF4-FFF2-40B4-BE49-F238E27FC236}">
                <a16:creationId xmlns:a16="http://schemas.microsoft.com/office/drawing/2014/main" id="{F379BC32-6430-5332-5723-1A879D69A7D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577668" y="2303065"/>
            <a:ext cx="901800" cy="410878"/>
          </a:xfrm>
          <a:prstGeom prst="rect">
            <a:avLst/>
          </a:prstGeom>
        </p:spPr>
      </p:pic>
      <p:pic>
        <p:nvPicPr>
          <p:cNvPr id="704" name="Picture 703" descr="A blue and black square with letters in it&#10;&#10;Description automatically generated">
            <a:extLst>
              <a:ext uri="{FF2B5EF4-FFF2-40B4-BE49-F238E27FC236}">
                <a16:creationId xmlns:a16="http://schemas.microsoft.com/office/drawing/2014/main" id="{3FF1EEE0-A930-A6DE-4083-3E1B69718D2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20041" y="3132588"/>
            <a:ext cx="436578" cy="460644"/>
          </a:xfrm>
          <a:prstGeom prst="rect">
            <a:avLst/>
          </a:prstGeom>
        </p:spPr>
      </p:pic>
      <p:pic>
        <p:nvPicPr>
          <p:cNvPr id="706" name="Graphic 705">
            <a:extLst>
              <a:ext uri="{FF2B5EF4-FFF2-40B4-BE49-F238E27FC236}">
                <a16:creationId xmlns:a16="http://schemas.microsoft.com/office/drawing/2014/main" id="{191D4B41-3C35-5224-ECDE-C39C50B91BB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574382" y="3230711"/>
            <a:ext cx="908372" cy="26439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E205E39-2FC2-BE58-1BCF-4F6E9D68A070}"/>
              </a:ext>
            </a:extLst>
          </p:cNvPr>
          <p:cNvSpPr txBox="1"/>
          <p:nvPr/>
        </p:nvSpPr>
        <p:spPr>
          <a:xfrm>
            <a:off x="606670" y="1978182"/>
            <a:ext cx="4379364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Market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leader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in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content collaboration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intelligence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 and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governance</a:t>
            </a:r>
            <a:endParaRPr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760" marR="0" lvl="0" indent="-365760" algn="l" defTabSz="228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Trusted by 22,000+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customers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worldwide,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from SMB to enterprise</a:t>
            </a: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endParaRPr lang="en-US" sz="1600" spc="-27">
              <a:solidFill>
                <a:srgbClr val="F7F9FC"/>
              </a:solidFill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lang="en-US" sz="1600" spc="-20">
                <a:solidFill>
                  <a:srgbClr val="FFFFFF"/>
                </a:solidFill>
                <a:latin typeface="Avenir Book"/>
              </a:rPr>
              <a:t>Trusted by 2,000+ </a:t>
            </a:r>
            <a:r>
              <a:rPr kumimoji="0" lang="en-US" sz="160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Financial Services</a:t>
            </a:r>
            <a:r>
              <a:rPr lang="en-US" sz="1600" spc="-20">
                <a:solidFill>
                  <a:srgbClr val="FFFFFF"/>
                </a:solidFill>
                <a:latin typeface="Avenir Book"/>
              </a:rPr>
              <a:t> customers worldwide</a:t>
            </a:r>
            <a:endParaRPr lang="en-US" sz="1600" spc="-27">
              <a:latin typeface="Avenir Book"/>
              <a:ea typeface="Open Sans"/>
              <a:cs typeface="Open Sans"/>
            </a:endParaRPr>
          </a:p>
          <a:p>
            <a:pPr marL="365760" marR="0" lvl="0" indent="-365760" algn="l" defTabSz="228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Vertical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solutions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for </a:t>
            </a:r>
            <a:r>
              <a:rPr kumimoji="0" lang="en-US" sz="1600" b="1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Financial Services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 AEC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,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and Life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Sciences</a:t>
            </a:r>
            <a:endParaRPr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endParaRPr lang="en-US" sz="1600" spc="-27">
              <a:solidFill>
                <a:srgbClr val="F7F9FC"/>
              </a:solidFill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,Sans-Serif" pitchFamily="2" charset="2"/>
              <a:buChar char="ü"/>
              <a:defRPr/>
            </a:pP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Founded in California in 2008</a:t>
            </a:r>
          </a:p>
          <a:p>
            <a:pPr marL="365760" marR="0" lvl="0" indent="-365760" algn="l" defTabSz="22859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,Sans-Serif" pitchFamily="2" charset="2"/>
              <a:buChar char="ü"/>
              <a:defRPr/>
            </a:pP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1,100+ employees - US, UK, Europe, India</a:t>
            </a:r>
          </a:p>
        </p:txBody>
      </p:sp>
      <p:sp>
        <p:nvSpPr>
          <p:cNvPr id="24" name="Google Shape;714;p12">
            <a:extLst>
              <a:ext uri="{FF2B5EF4-FFF2-40B4-BE49-F238E27FC236}">
                <a16:creationId xmlns:a16="http://schemas.microsoft.com/office/drawing/2014/main" id="{C2594277-91A0-9A9D-D64C-793F5670D3B1}"/>
              </a:ext>
            </a:extLst>
          </p:cNvPr>
          <p:cNvSpPr txBox="1"/>
          <p:nvPr/>
        </p:nvSpPr>
        <p:spPr>
          <a:xfrm>
            <a:off x="648303" y="1209296"/>
            <a:ext cx="10895393" cy="415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2000" b="0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2,000+ in Financial Services</a:t>
            </a:r>
            <a:endParaRPr kumimoji="0" lang="en-US" sz="2000" b="0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Picture 25" descr="A graph and a calculator with a dollar sign&#10;&#10;AI-generated content may be incorrect.">
            <a:extLst>
              <a:ext uri="{FF2B5EF4-FFF2-40B4-BE49-F238E27FC236}">
                <a16:creationId xmlns:a16="http://schemas.microsoft.com/office/drawing/2014/main" id="{C0BFE8F1-243D-ED57-C2A1-033CB99E100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220041" y="25874"/>
            <a:ext cx="1722846" cy="17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67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>
          <a:extLst>
            <a:ext uri="{FF2B5EF4-FFF2-40B4-BE49-F238E27FC236}">
              <a16:creationId xmlns:a16="http://schemas.microsoft.com/office/drawing/2014/main" id="{7E5D2246-F9E5-ECD8-1D1A-675F061D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2">
            <a:extLst>
              <a:ext uri="{FF2B5EF4-FFF2-40B4-BE49-F238E27FC236}">
                <a16:creationId xmlns:a16="http://schemas.microsoft.com/office/drawing/2014/main" id="{E8DD80DA-0E79-435D-49F3-B6D481C686DC}"/>
              </a:ext>
            </a:extLst>
          </p:cNvPr>
          <p:cNvSpPr txBox="1"/>
          <p:nvPr/>
        </p:nvSpPr>
        <p:spPr>
          <a:xfrm>
            <a:off x="648303" y="490871"/>
            <a:ext cx="10895393" cy="665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360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22,000+ Customers</a:t>
            </a:r>
            <a:endParaRPr kumimoji="0" lang="en-US" sz="360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7" name="Google Shape;675;p12">
            <a:extLst>
              <a:ext uri="{FF2B5EF4-FFF2-40B4-BE49-F238E27FC236}">
                <a16:creationId xmlns:a16="http://schemas.microsoft.com/office/drawing/2014/main" id="{467BDF84-33ED-42E8-5D51-627328C617C7}"/>
              </a:ext>
            </a:extLst>
          </p:cNvPr>
          <p:cNvSpPr>
            <a:spLocks/>
          </p:cNvSpPr>
          <p:nvPr/>
        </p:nvSpPr>
        <p:spPr>
          <a:xfrm>
            <a:off x="5169061" y="1804316"/>
            <a:ext cx="6374635" cy="3778716"/>
          </a:xfrm>
          <a:prstGeom prst="roundRect">
            <a:avLst>
              <a:gd name="adj" fmla="val 6611"/>
            </a:avLst>
          </a:prstGeom>
          <a:solidFill>
            <a:schemeClr val="bg2"/>
          </a:solidFill>
          <a:ln>
            <a:noFill/>
          </a:ln>
          <a:effectLst>
            <a:outerShdw blurRad="786443" sx="92039" sy="92039" algn="ctr" rotWithShape="0">
              <a:srgbClr val="000000">
                <a:alpha val="23921"/>
              </a:srgbClr>
            </a:outerShdw>
          </a:effectLst>
        </p:spPr>
        <p:txBody>
          <a:bodyPr spcFirstLastPara="1" wrap="square" lIns="274267" tIns="137133" rIns="274267" bIns="1371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414446"/>
              </a:solidFill>
              <a:effectLst/>
              <a:uLnTx/>
              <a:uFillTx/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17F2BA-EC2B-BA1E-BD7E-1617F08948B0}"/>
              </a:ext>
            </a:extLst>
          </p:cNvPr>
          <p:cNvSpPr txBox="1"/>
          <p:nvPr/>
        </p:nvSpPr>
        <p:spPr>
          <a:xfrm>
            <a:off x="606670" y="1978182"/>
            <a:ext cx="4379364" cy="37856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Market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leader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in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content collaboration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intelligence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 and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governance</a:t>
            </a:r>
            <a:endParaRPr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760" marR="0" lvl="0" indent="-365760" algn="l" defTabSz="228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Trusted by 22,000+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customers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worldwide,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from SMB to enterprise</a:t>
            </a:r>
          </a:p>
          <a:p>
            <a:pPr marL="285750" indent="-28575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endParaRPr lang="en-US" sz="1600" spc="-27">
              <a:solidFill>
                <a:srgbClr val="F7F9FC"/>
              </a:solidFill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lang="en-US" sz="1600" spc="-20">
                <a:solidFill>
                  <a:srgbClr val="FFFFFF"/>
                </a:solidFill>
                <a:latin typeface="Avenir Book"/>
              </a:rPr>
              <a:t>Trusted by 600+ Life Sciences customers worldwide</a:t>
            </a:r>
          </a:p>
          <a:p>
            <a:pPr marL="365760" marR="0" lvl="0" indent="-365760" algn="l" defTabSz="2285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kumimoji="0"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Vertical </a:t>
            </a: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solutions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 for </a:t>
            </a:r>
            <a:r>
              <a:rPr kumimoji="0" lang="en-US" sz="1600" b="1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Life Sciences</a:t>
            </a:r>
            <a:r>
              <a:rPr kumimoji="0" lang="en-US" sz="1600" b="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, AEC, and </a:t>
            </a:r>
            <a:r>
              <a:rPr kumimoji="0" lang="en-US" sz="1600" i="0" u="none" strike="noStrike" kern="1200" cap="none" spc="-27" normalizeH="0" baseline="0" noProof="0">
                <a:ln>
                  <a:noFill/>
                </a:ln>
                <a:solidFill>
                  <a:srgbClr val="F7F9FC"/>
                </a:solidFill>
                <a:effectLst/>
                <a:uLnTx/>
                <a:uFillTx/>
                <a:latin typeface="Avenir Book"/>
                <a:ea typeface="Open Sans"/>
                <a:cs typeface="Open Sans"/>
              </a:rPr>
              <a:t>Financial Services</a:t>
            </a:r>
            <a:endParaRPr lang="en-US" sz="160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" pitchFamily="2" charset="2"/>
              <a:buChar char="ü"/>
              <a:defRPr/>
            </a:pPr>
            <a:endParaRPr lang="en-US" sz="1600" spc="-27">
              <a:solidFill>
                <a:srgbClr val="F7F9FC"/>
              </a:solidFill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,Sans-Serif" pitchFamily="2" charset="2"/>
              <a:buChar char="ü"/>
              <a:defRPr/>
            </a:pP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Founded in California in 2008</a:t>
            </a:r>
          </a:p>
          <a:p>
            <a:pPr marL="365760" marR="0" lvl="0" indent="-365760" algn="l" defTabSz="22859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999F"/>
              </a:buClr>
              <a:buSzTx/>
              <a:buFont typeface="Wingdings" pitchFamily="2" charset="2"/>
              <a:buChar char="ü"/>
              <a:tabLst/>
              <a:defRPr/>
            </a:pPr>
            <a:endParaRPr lang="en-US" sz="1600" b="0" i="0" u="none" strike="noStrike" kern="1200" cap="none" spc="-27" normalizeH="0" baseline="0" noProof="0">
              <a:ln>
                <a:noFill/>
              </a:ln>
              <a:solidFill>
                <a:srgbClr val="F7F9FC"/>
              </a:solidFill>
              <a:effectLst/>
              <a:uLnTx/>
              <a:uFillTx/>
              <a:latin typeface="Avenir Book"/>
              <a:ea typeface="Open Sans"/>
              <a:cs typeface="Open Sans"/>
            </a:endParaRPr>
          </a:p>
          <a:p>
            <a:pPr marL="365760" indent="-365760" defTabSz="228594">
              <a:buClr>
                <a:srgbClr val="2F999F"/>
              </a:buClr>
              <a:buFont typeface="Wingdings,Sans-Serif" pitchFamily="2" charset="2"/>
              <a:buChar char="ü"/>
              <a:defRPr/>
            </a:pPr>
            <a:r>
              <a:rPr lang="en-US" sz="1600" spc="-27">
                <a:solidFill>
                  <a:srgbClr val="F7F9FC"/>
                </a:solidFill>
                <a:latin typeface="Avenir Book"/>
                <a:ea typeface="Open Sans"/>
                <a:cs typeface="Open Sans"/>
              </a:rPr>
              <a:t>1,100+ employees - US, UK, Europe, India</a:t>
            </a:r>
          </a:p>
        </p:txBody>
      </p:sp>
      <p:sp>
        <p:nvSpPr>
          <p:cNvPr id="24" name="Google Shape;714;p12">
            <a:extLst>
              <a:ext uri="{FF2B5EF4-FFF2-40B4-BE49-F238E27FC236}">
                <a16:creationId xmlns:a16="http://schemas.microsoft.com/office/drawing/2014/main" id="{CF8E1934-02BA-2EBF-938C-51C1C058CABA}"/>
              </a:ext>
            </a:extLst>
          </p:cNvPr>
          <p:cNvSpPr txBox="1"/>
          <p:nvPr/>
        </p:nvSpPr>
        <p:spPr>
          <a:xfrm>
            <a:off x="648303" y="1209296"/>
            <a:ext cx="10895393" cy="415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C5B9"/>
              </a:buClr>
              <a:buSzPts val="2800"/>
              <a:buFontTx/>
              <a:buNone/>
              <a:tabLst/>
              <a:defRPr/>
            </a:pPr>
            <a:r>
              <a:rPr kumimoji="0" lang="en-US" sz="2000" b="0" i="0" u="none" strike="noStrike" kern="1200" cap="none" spc="300" normalizeH="0" baseline="0" noProof="0">
                <a:ln>
                  <a:noFill/>
                </a:ln>
                <a:effectLst/>
                <a:uLnTx/>
                <a:uFillTx/>
                <a:latin typeface="Avenir"/>
                <a:ea typeface="Avenir"/>
                <a:cs typeface="Avenir"/>
                <a:sym typeface="Avenir"/>
              </a:rPr>
              <a:t>600+ in Life Sciences</a:t>
            </a:r>
            <a:endParaRPr kumimoji="0" lang="en-US" sz="2000" b="0" i="0" u="none" strike="noStrike" kern="1200" cap="none" spc="300" normalizeH="0" baseline="0" noProof="0">
              <a:ln>
                <a:noFill/>
              </a:ln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689;p12">
            <a:extLst>
              <a:ext uri="{FF2B5EF4-FFF2-40B4-BE49-F238E27FC236}">
                <a16:creationId xmlns:a16="http://schemas.microsoft.com/office/drawing/2014/main" id="{C52726BD-B901-8D71-79D3-9228F1A39CA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0605" y="2336306"/>
            <a:ext cx="911710" cy="3070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693;p12">
            <a:extLst>
              <a:ext uri="{FF2B5EF4-FFF2-40B4-BE49-F238E27FC236}">
                <a16:creationId xmlns:a16="http://schemas.microsoft.com/office/drawing/2014/main" id="{551E6E8C-0340-41CF-BE7C-47043AC258F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4502" y="2349557"/>
            <a:ext cx="1181048" cy="280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576896F6-E895-CB33-4F9B-69607CA6F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06848" y="3231580"/>
            <a:ext cx="1096356" cy="212039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5C301744-C4DA-0EBC-09AC-709EEA8443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48340" y="3266025"/>
            <a:ext cx="1176240" cy="143148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22B6163F-8171-B4BB-5F26-40D6FBF049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14819" y="4026380"/>
            <a:ext cx="1080414" cy="205087"/>
          </a:xfrm>
          <a:prstGeom prst="rect">
            <a:avLst/>
          </a:prstGeom>
        </p:spPr>
      </p:pic>
      <p:pic>
        <p:nvPicPr>
          <p:cNvPr id="40" name="Picture 39" descr="A blue and black logo&#10;&#10;Description automatically generated">
            <a:extLst>
              <a:ext uri="{FF2B5EF4-FFF2-40B4-BE49-F238E27FC236}">
                <a16:creationId xmlns:a16="http://schemas.microsoft.com/office/drawing/2014/main" id="{DEEDF4BE-07FD-9C6D-B078-0E3A609E90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58085" y="3965354"/>
            <a:ext cx="1156750" cy="327138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14FD0BCE-7B7F-90AD-E9C9-274C1AF1A8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19696" y="4655436"/>
            <a:ext cx="870661" cy="464379"/>
          </a:xfrm>
          <a:prstGeom prst="rect">
            <a:avLst/>
          </a:prstGeom>
        </p:spPr>
      </p:pic>
      <p:pic>
        <p:nvPicPr>
          <p:cNvPr id="42" name="Picture 41" descr="A logo of a company&#10;&#10;Description automatically generated">
            <a:extLst>
              <a:ext uri="{FF2B5EF4-FFF2-40B4-BE49-F238E27FC236}">
                <a16:creationId xmlns:a16="http://schemas.microsoft.com/office/drawing/2014/main" id="{EF0C36B3-46E7-C1AE-CA82-FB426DD16E3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67665" y="4663454"/>
            <a:ext cx="1137591" cy="448342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0F25F9BC-0316-E6DB-2B38-CB12647943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375210" y="4704567"/>
            <a:ext cx="1223151" cy="36611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63A451D-BE4A-8909-79F0-76A409072A0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944278" y="4663453"/>
            <a:ext cx="960804" cy="448344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C0A79B93-0FC9-8A3A-7964-9C5BB1C0C4D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088508" y="2298447"/>
            <a:ext cx="672344" cy="382789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BD6881BD-641C-4E21-6D24-0928358E8E9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028367" y="3972714"/>
            <a:ext cx="792626" cy="312419"/>
          </a:xfrm>
          <a:prstGeom prst="rect">
            <a:avLst/>
          </a:prstGeom>
        </p:spPr>
      </p:pic>
      <p:pic>
        <p:nvPicPr>
          <p:cNvPr id="47" name="Picture 14" descr="Vial | General Catalyst">
            <a:extLst>
              <a:ext uri="{FF2B5EF4-FFF2-40B4-BE49-F238E27FC236}">
                <a16:creationId xmlns:a16="http://schemas.microsoft.com/office/drawing/2014/main" id="{324FEC8A-4774-7AE0-E940-E512669FB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1097" y="3147220"/>
            <a:ext cx="891376" cy="38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47" descr="A close-up of a logo&#10;&#10;Description automatically generated">
            <a:extLst>
              <a:ext uri="{FF2B5EF4-FFF2-40B4-BE49-F238E27FC236}">
                <a16:creationId xmlns:a16="http://schemas.microsoft.com/office/drawing/2014/main" id="{62736817-E51C-AB5D-D01C-4BEAF0303D51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39691" y="3132886"/>
            <a:ext cx="1369979" cy="409426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CFA01161-BB95-CF92-9885-11D47C769B38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289745" y="3942747"/>
            <a:ext cx="1394081" cy="372352"/>
          </a:xfrm>
          <a:prstGeom prst="rect">
            <a:avLst/>
          </a:prstGeom>
        </p:spPr>
      </p:pic>
      <p:pic>
        <p:nvPicPr>
          <p:cNvPr id="50" name="Picture 49" descr="A blue and grey logo&#10;&#10;Description automatically generated">
            <a:extLst>
              <a:ext uri="{FF2B5EF4-FFF2-40B4-BE49-F238E27FC236}">
                <a16:creationId xmlns:a16="http://schemas.microsoft.com/office/drawing/2014/main" id="{0F0C50B3-0BDD-F610-132D-54BAF9DF1233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390004" y="2298446"/>
            <a:ext cx="1193562" cy="382791"/>
          </a:xfrm>
          <a:prstGeom prst="rect">
            <a:avLst/>
          </a:prstGeom>
        </p:spPr>
      </p:pic>
      <p:pic>
        <p:nvPicPr>
          <p:cNvPr id="54" name="Picture 53" descr="A blue and green outline of a microscope and a magnifying glass&#10;&#10;AI-generated content may be incorrect.">
            <a:extLst>
              <a:ext uri="{FF2B5EF4-FFF2-40B4-BE49-F238E27FC236}">
                <a16:creationId xmlns:a16="http://schemas.microsoft.com/office/drawing/2014/main" id="{30144F76-145D-BDF5-AA72-B94DA9838F27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279102" y="5691"/>
            <a:ext cx="1722846" cy="172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9586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0F4AE59D-51F3-8658-78CB-22C20B67E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E5048F6-E2EB-8507-F873-B1DA13080837}"/>
              </a:ext>
            </a:extLst>
          </p:cNvPr>
          <p:cNvSpPr/>
          <p:nvPr/>
        </p:nvSpPr>
        <p:spPr>
          <a:xfrm>
            <a:off x="7815485" y="2930650"/>
            <a:ext cx="3091996" cy="2834712"/>
          </a:xfrm>
          <a:prstGeom prst="roundRect">
            <a:avLst>
              <a:gd name="adj" fmla="val 3284"/>
            </a:avLst>
          </a:prstGeom>
          <a:solidFill>
            <a:srgbClr val="051639"/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7641807-BDB9-D163-2F9C-31C595370D0F}"/>
              </a:ext>
            </a:extLst>
          </p:cNvPr>
          <p:cNvSpPr/>
          <p:nvPr/>
        </p:nvSpPr>
        <p:spPr>
          <a:xfrm>
            <a:off x="4427708" y="2930650"/>
            <a:ext cx="3091996" cy="2834712"/>
          </a:xfrm>
          <a:prstGeom prst="roundRect">
            <a:avLst>
              <a:gd name="adj" fmla="val 3284"/>
            </a:avLst>
          </a:prstGeom>
          <a:solidFill>
            <a:srgbClr val="051639"/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E78E3C4E-5CB8-1FAE-95AB-37780C2B88A0}"/>
              </a:ext>
            </a:extLst>
          </p:cNvPr>
          <p:cNvSpPr/>
          <p:nvPr/>
        </p:nvSpPr>
        <p:spPr>
          <a:xfrm>
            <a:off x="1099892" y="2930650"/>
            <a:ext cx="3091996" cy="2834712"/>
          </a:xfrm>
          <a:prstGeom prst="roundRect">
            <a:avLst>
              <a:gd name="adj" fmla="val 3284"/>
            </a:avLst>
          </a:prstGeom>
          <a:solidFill>
            <a:srgbClr val="051639"/>
          </a:solidFill>
          <a:ln>
            <a:solidFill>
              <a:srgbClr val="02FF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977AE2-D44B-DF69-7239-20EE232F0337}"/>
              </a:ext>
            </a:extLst>
          </p:cNvPr>
          <p:cNvSpPr txBox="1"/>
          <p:nvPr/>
        </p:nvSpPr>
        <p:spPr>
          <a:xfrm>
            <a:off x="4448646" y="2947348"/>
            <a:ext cx="306418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Subvertical: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Wealth Management</a:t>
            </a:r>
            <a:endParaRPr lang="en-US" sz="1500" b="1">
              <a:solidFill>
                <a:srgbClr val="FFFFFF"/>
              </a:solidFill>
              <a:latin typeface="Avenir"/>
              <a:ea typeface="Open Sans Light"/>
              <a:cs typeface="Open Sans Light"/>
            </a:endParaRP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Location: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Boston, MA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Users: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370 users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Integrations: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Salesforce, M365 desktop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6BF434-FA75-D294-9E37-594EDE4DAB7A}"/>
              </a:ext>
            </a:extLst>
          </p:cNvPr>
          <p:cNvSpPr txBox="1"/>
          <p:nvPr/>
        </p:nvSpPr>
        <p:spPr>
          <a:xfrm>
            <a:off x="7815485" y="2947348"/>
            <a:ext cx="30919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Subvertical: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Biotech</a:t>
            </a:r>
            <a:endParaRPr lang="en-US" sz="1500" b="1">
              <a:solidFill>
                <a:schemeClr val="bg2"/>
              </a:solidFill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Location: </a:t>
            </a:r>
            <a:r>
              <a:rPr lang="en-US" sz="15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Redwood City, CA</a:t>
            </a:r>
            <a:endParaRPr lang="en-US" sz="1500" b="1">
              <a:solidFill>
                <a:schemeClr val="bg2"/>
              </a:solidFill>
              <a:latin typeface="Avenir Book" panose="0200050302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Users: ~</a:t>
            </a:r>
            <a:r>
              <a:rPr lang="en-US" sz="15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250 users</a:t>
            </a:r>
          </a:p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Integrations: </a:t>
            </a:r>
            <a:r>
              <a:rPr lang="en-US" sz="15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M365 desktop, eTMF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7ADEBE-B7E6-DE20-B331-AADC767A5B58}"/>
              </a:ext>
            </a:extLst>
          </p:cNvPr>
          <p:cNvSpPr txBox="1"/>
          <p:nvPr/>
        </p:nvSpPr>
        <p:spPr>
          <a:xfrm>
            <a:off x="1120830" y="2947348"/>
            <a:ext cx="309199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Subvertical: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Engineering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Location: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Central CA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Users: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200 users</a:t>
            </a:r>
          </a:p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Integrations: 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Civil 3D, Procore, Microsoft, GIS</a:t>
            </a:r>
          </a:p>
        </p:txBody>
      </p:sp>
      <p:sp>
        <p:nvSpPr>
          <p:cNvPr id="4" name="Google Shape;709;p12">
            <a:extLst>
              <a:ext uri="{FF2B5EF4-FFF2-40B4-BE49-F238E27FC236}">
                <a16:creationId xmlns:a16="http://schemas.microsoft.com/office/drawing/2014/main" id="{63255C8A-28EB-54B3-250A-3ACB0B09F580}"/>
              </a:ext>
            </a:extLst>
          </p:cNvPr>
          <p:cNvSpPr/>
          <p:nvPr/>
        </p:nvSpPr>
        <p:spPr>
          <a:xfrm>
            <a:off x="1087004" y="2143117"/>
            <a:ext cx="3085124" cy="520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kumimoji="0" lang="en-US" sz="1500" u="none" strike="noStrike" kern="1200" cap="none" spc="300" normalizeH="0" baseline="0" noProof="0">
                <a:ln>
                  <a:noFill/>
                </a:ln>
                <a:solidFill>
                  <a:schemeClr val="bg1">
                    <a:lumMod val="10000"/>
                  </a:schemeClr>
                </a:solidFill>
                <a:effectLst/>
                <a:uLnTx/>
                <a:uFillTx/>
                <a:latin typeface="Avenir Medium" panose="02000503020000020003" pitchFamily="2" charset="0"/>
                <a:ea typeface="Avenir"/>
                <a:cs typeface="Avenir"/>
                <a:sym typeface="Avenir"/>
              </a:rPr>
              <a:t>AEC</a:t>
            </a:r>
            <a:endParaRPr kumimoji="0" sz="1500" u="none" strike="noStrike" kern="1200" cap="none" spc="30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9" name="Google Shape;709;p12">
            <a:extLst>
              <a:ext uri="{FF2B5EF4-FFF2-40B4-BE49-F238E27FC236}">
                <a16:creationId xmlns:a16="http://schemas.microsoft.com/office/drawing/2014/main" id="{5AECD291-9C67-5AEF-8B58-9F677CAFCECC}"/>
              </a:ext>
            </a:extLst>
          </p:cNvPr>
          <p:cNvSpPr/>
          <p:nvPr/>
        </p:nvSpPr>
        <p:spPr>
          <a:xfrm>
            <a:off x="4427708" y="2161327"/>
            <a:ext cx="3085124" cy="520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lang="en-US" sz="150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  <a:ea typeface="Arial"/>
                <a:cs typeface="Arial"/>
                <a:sym typeface="Avenir"/>
              </a:rPr>
              <a:t>FINANCIAL SERVICES</a:t>
            </a:r>
            <a:endParaRPr kumimoji="0" lang="en-US" sz="1500" u="none" strike="noStrike" kern="1200" cap="none" spc="30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11" name="Google Shape;709;p12">
            <a:extLst>
              <a:ext uri="{FF2B5EF4-FFF2-40B4-BE49-F238E27FC236}">
                <a16:creationId xmlns:a16="http://schemas.microsoft.com/office/drawing/2014/main" id="{9C740D3A-D0B8-E688-EB20-FB2CE9B69B68}"/>
              </a:ext>
            </a:extLst>
          </p:cNvPr>
          <p:cNvSpPr/>
          <p:nvPr/>
        </p:nvSpPr>
        <p:spPr>
          <a:xfrm>
            <a:off x="7768412" y="2180232"/>
            <a:ext cx="3085124" cy="52032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Tx/>
              <a:buNone/>
              <a:tabLst/>
              <a:defRPr/>
            </a:pPr>
            <a:r>
              <a:rPr lang="en-US" sz="1500" spc="300">
                <a:solidFill>
                  <a:schemeClr val="bg1">
                    <a:lumMod val="10000"/>
                  </a:schemeClr>
                </a:solidFill>
                <a:latin typeface="Avenir Medium" panose="02000503020000020003" pitchFamily="2" charset="0"/>
                <a:ea typeface="Arial"/>
                <a:cs typeface="Arial"/>
                <a:sym typeface="Avenir"/>
              </a:rPr>
              <a:t>LIFE SCIENCES</a:t>
            </a:r>
            <a:endParaRPr kumimoji="0" lang="en-US" sz="1500" u="none" strike="noStrike" kern="1200" cap="none" spc="300" normalizeH="0" baseline="0" noProof="0">
              <a:ln>
                <a:noFill/>
              </a:ln>
              <a:solidFill>
                <a:schemeClr val="bg1">
                  <a:lumMod val="10000"/>
                </a:schemeClr>
              </a:solidFill>
              <a:effectLst/>
              <a:uLnTx/>
              <a:uFillTx/>
              <a:latin typeface="Avenir Medium" panose="02000503020000020003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083E00-A3A6-B13B-2066-996CE48D5551}"/>
              </a:ext>
            </a:extLst>
          </p:cNvPr>
          <p:cNvSpPr txBox="1"/>
          <p:nvPr/>
        </p:nvSpPr>
        <p:spPr>
          <a:xfrm>
            <a:off x="4443830" y="4166129"/>
            <a:ext cx="306418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Use cases: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Intuitive collaboration and file access from the desktop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Streamlined regulatory reporting and data governance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Stronger protection of sensitive financial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95486E-24B8-76C6-8D0C-066C6F365751}"/>
              </a:ext>
            </a:extLst>
          </p:cNvPr>
          <p:cNvSpPr txBox="1"/>
          <p:nvPr/>
        </p:nvSpPr>
        <p:spPr>
          <a:xfrm>
            <a:off x="7810669" y="4166129"/>
            <a:ext cx="30919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Use cases: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Less than 1 day to deploy for external collaboration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Organize large volumes of real-time collaboration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2"/>
                </a:solidFill>
                <a:latin typeface="Avenir Book" panose="0200050302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Security by controlling data access at a highly granular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83948E-A3A2-A071-54A1-1E0D5B76E4E9}"/>
              </a:ext>
            </a:extLst>
          </p:cNvPr>
          <p:cNvSpPr txBox="1"/>
          <p:nvPr/>
        </p:nvSpPr>
        <p:spPr>
          <a:xfrm>
            <a:off x="1116014" y="4166129"/>
            <a:ext cx="309199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sz="1500" b="1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Use cases:</a:t>
            </a:r>
            <a:r>
              <a:rPr lang="en-US" sz="15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 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Collaborating on complex CAD designs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GIS capabilities for mobile devices</a:t>
            </a:r>
          </a:p>
          <a:p>
            <a:pPr marL="285750" indent="-285750" defTabSz="914377"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Avenir"/>
                <a:ea typeface="Open Sans Light"/>
                <a:cs typeface="Open Sans Light"/>
              </a:rPr>
              <a:t>Collaborating on content while in the field, often offline</a:t>
            </a:r>
          </a:p>
        </p:txBody>
      </p:sp>
      <p:pic>
        <p:nvPicPr>
          <p:cNvPr id="1026" name="Picture 2" descr="Logo of The Colony Group">
            <a:extLst>
              <a:ext uri="{FF2B5EF4-FFF2-40B4-BE49-F238E27FC236}">
                <a16:creationId xmlns:a16="http://schemas.microsoft.com/office/drawing/2014/main" id="{328704AA-E37D-C56F-A606-B4F628237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927" y="1096642"/>
            <a:ext cx="2750686" cy="68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2810BF-7948-C050-D765-57EDC5A37B7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81555" y="1126473"/>
            <a:ext cx="2206890" cy="689653"/>
          </a:xfrm>
          <a:prstGeom prst="rect">
            <a:avLst/>
          </a:prstGeom>
        </p:spPr>
      </p:pic>
      <p:pic>
        <p:nvPicPr>
          <p:cNvPr id="6" name="Picture 2" descr="QK">
            <a:extLst>
              <a:ext uri="{FF2B5EF4-FFF2-40B4-BE49-F238E27FC236}">
                <a16:creationId xmlns:a16="http://schemas.microsoft.com/office/drawing/2014/main" id="{D4E20C3B-C60E-7821-848A-03CF9A269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554" y="1153953"/>
            <a:ext cx="1369581" cy="47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600807"/>
      </p:ext>
    </p:extLst>
  </p:cSld>
  <p:clrMapOvr>
    <a:masterClrMapping/>
  </p:clrMapOvr>
</p:sld>
</file>

<file path=ppt/theme/theme1.xml><?xml version="1.0" encoding="utf-8"?>
<a:theme xmlns:a="http://schemas.openxmlformats.org/drawingml/2006/main" name="Egnyte">
  <a:themeElements>
    <a:clrScheme name="2023 Brand Guidelines">
      <a:dk1>
        <a:srgbClr val="0CC5B9"/>
      </a:dk1>
      <a:lt1>
        <a:srgbClr val="F7F9FC"/>
      </a:lt1>
      <a:dk2>
        <a:srgbClr val="132549"/>
      </a:dk2>
      <a:lt2>
        <a:srgbClr val="FFFFFF"/>
      </a:lt2>
      <a:accent1>
        <a:srgbClr val="6E49FE"/>
      </a:accent1>
      <a:accent2>
        <a:srgbClr val="01529A"/>
      </a:accent2>
      <a:accent3>
        <a:srgbClr val="19FEF0"/>
      </a:accent3>
      <a:accent4>
        <a:srgbClr val="3C71E9"/>
      </a:accent4>
      <a:accent5>
        <a:srgbClr val="047ABD"/>
      </a:accent5>
      <a:accent6>
        <a:srgbClr val="34364E"/>
      </a:accent6>
      <a:hlink>
        <a:srgbClr val="6E49FE"/>
      </a:hlink>
      <a:folHlink>
        <a:srgbClr val="01529A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 December 4 All Sellers Call v2 12 03 24" id="{3B03169F-734C-2144-97CF-0AA3E82FB437}" vid="{7C6B004A-A19D-4D43-9ED8-0929A8EDF1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C8FD3C377CEF49859AA28D0B063C24" ma:contentTypeVersion="17" ma:contentTypeDescription="Create a new document." ma:contentTypeScope="" ma:versionID="2d3c22c6ad39bcd397030939b02d1153">
  <xsd:schema xmlns:xsd="http://www.w3.org/2001/XMLSchema" xmlns:xs="http://www.w3.org/2001/XMLSchema" xmlns:p="http://schemas.microsoft.com/office/2006/metadata/properties" xmlns:ns2="757779f5-85af-4be1-902e-931ba82e0fe8" xmlns:ns3="ca672d16-90c8-44c4-bcac-c192dad69160" targetNamespace="http://schemas.microsoft.com/office/2006/metadata/properties" ma:root="true" ma:fieldsID="06fb0907280a512e190a3d10b5459859" ns2:_="" ns3:_="">
    <xsd:import namespace="757779f5-85af-4be1-902e-931ba82e0fe8"/>
    <xsd:import namespace="ca672d16-90c8-44c4-bcac-c192dad6916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lcf76f155ced4ddcb4097134ff3c332f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ObjectDetectorVersions" minOccurs="0"/>
                <xsd:element ref="ns3:Status" minOccurs="0"/>
                <xsd:element ref="ns3:CompletionStatus" minOccurs="0"/>
                <xsd:element ref="ns3:Not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7779f5-85af-4be1-902e-931ba82e0fe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672d16-90c8-44c4-bcac-c192dad6916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6d4133b-57f1-42c1-a76b-3d595249eb0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Status" ma:index="21" nillable="true" ma:displayName="Launch Status" ma:format="Dropdown" ma:internalName="Status">
      <xsd:simpleType>
        <xsd:restriction base="dms:Choice">
          <xsd:enumeration value="Pre-Launch"/>
          <xsd:enumeration value="Pilot"/>
          <xsd:enumeration value="GA"/>
          <xsd:enumeration value="Handoff"/>
          <xsd:enumeration value="Pipeline"/>
        </xsd:restriction>
      </xsd:simpleType>
    </xsd:element>
    <xsd:element name="CompletionStatus" ma:index="22" nillable="true" ma:displayName="Completion Status" ma:format="Dropdown" ma:internalName="Completion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Notes" ma:index="23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672d16-90c8-44c4-bcac-c192dad69160">
      <Terms xmlns="http://schemas.microsoft.com/office/infopath/2007/PartnerControls"/>
    </lcf76f155ced4ddcb4097134ff3c332f>
    <CompletionStatus xmlns="ca672d16-90c8-44c4-bcac-c192dad69160" xsi:nil="true"/>
    <Status xmlns="ca672d16-90c8-44c4-bcac-c192dad69160" xsi:nil="true"/>
    <Notes xmlns="ca672d16-90c8-44c4-bcac-c192dad69160" xsi:nil="true"/>
  </documentManagement>
</p:properties>
</file>

<file path=customXml/itemProps1.xml><?xml version="1.0" encoding="utf-8"?>
<ds:datastoreItem xmlns:ds="http://schemas.openxmlformats.org/officeDocument/2006/customXml" ds:itemID="{C423A3B1-65BD-494C-B4F5-21CACCC84EAD}"/>
</file>

<file path=customXml/itemProps2.xml><?xml version="1.0" encoding="utf-8"?>
<ds:datastoreItem xmlns:ds="http://schemas.openxmlformats.org/officeDocument/2006/customXml" ds:itemID="{A95A5F78-98CF-47F6-8F0C-FF1478B8745D}"/>
</file>

<file path=customXml/itemProps3.xml><?xml version="1.0" encoding="utf-8"?>
<ds:datastoreItem xmlns:ds="http://schemas.openxmlformats.org/officeDocument/2006/customXml" ds:itemID="{53C2F829-EC62-4A39-8B7D-F6EE7948B82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1185</Words>
  <Application>Microsoft Macintosh PowerPoint</Application>
  <PresentationFormat>Widescreen</PresentationFormat>
  <Paragraphs>267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7" baseType="lpstr">
      <vt:lpstr>Aptos</vt:lpstr>
      <vt:lpstr>Arial</vt:lpstr>
      <vt:lpstr>Avenir</vt:lpstr>
      <vt:lpstr>Avenir Black</vt:lpstr>
      <vt:lpstr>Avenir Book</vt:lpstr>
      <vt:lpstr>Avenir Medium</vt:lpstr>
      <vt:lpstr>Calibri</vt:lpstr>
      <vt:lpstr>Century Gothic</vt:lpstr>
      <vt:lpstr>Metric Bold</vt:lpstr>
      <vt:lpstr>Open Sans</vt:lpstr>
      <vt:lpstr>Open Sans Extrabold</vt:lpstr>
      <vt:lpstr>Open Sans Light</vt:lpstr>
      <vt:lpstr>Open Sans Semibold</vt:lpstr>
      <vt:lpstr>Roboto Light</vt:lpstr>
      <vt:lpstr>Wingdings</vt:lpstr>
      <vt:lpstr>Wingdings,Sans-Serif</vt:lpstr>
      <vt:lpstr>Egnyte</vt:lpstr>
      <vt:lpstr>PowerPoint Presentation</vt:lpstr>
      <vt:lpstr>PowerPoint Presentation</vt:lpstr>
      <vt:lpstr> Content is Complex</vt:lpstr>
      <vt:lpstr>Mission-Critical Content Requires Industry Specific Considerations</vt:lpstr>
      <vt:lpstr>PowerPoint Presentation</vt:lpstr>
      <vt:lpstr>PowerPoint Presentation</vt:lpstr>
      <vt:lpstr>Egnyte Collaboration Capabilities</vt:lpstr>
      <vt:lpstr>Egnyte Intelligence Capabilities</vt:lpstr>
      <vt:lpstr>Egnyte Governance Capabilities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  <vt:lpstr>Agenda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Sanjay Kosuri</dc:creator>
  <cp:lastModifiedBy>Lubor Ptacek</cp:lastModifiedBy>
  <cp:revision>2</cp:revision>
  <dcterms:created xsi:type="dcterms:W3CDTF">2024-12-19T07:20:08Z</dcterms:created>
  <dcterms:modified xsi:type="dcterms:W3CDTF">2025-04-16T21:56:52Z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0x010100B6C8FD3C377CEF49859AA28D0B063C24</vt:lpwstr>
  </property>
</Properties>
</file>