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Sora" panose="020B0604020202020204" charset="0"/>
      <p:regular r:id="rId9"/>
      <p:bold r:id="rId10"/>
    </p:embeddedFont>
    <p:embeddedFont>
      <p:font typeface="Titillium Web" panose="00000500000000000000" pitchFamily="2" charset="0"/>
      <p:regular r:id="rId11"/>
      <p:bold r:id="rId12"/>
      <p:italic r:id="rId13"/>
      <p:boldItalic r:id="rId14"/>
    </p:embeddedFont>
    <p:embeddedFont>
      <p:font typeface="Titillium Web SemiBold" panose="00000700000000000000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A34734-701B-45CF-8C4E-454672B2C49C}">
  <a:tblStyle styleId="{9BA34734-701B-45CF-8C4E-454672B2C4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1c4c2f8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b1c4c2f8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b1c4c2f8f3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3b1c4c2f8f3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1c4c2f8f3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b1c4c2f8f3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b1c4c2f8f3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3b1c4c2f8f3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b1c4c2f8f3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3b1c4c2f8f3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1c4c2f8f3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3b1c4c2f8f3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333333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550975" y="964411"/>
            <a:ext cx="4638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b="1" i="0" u="none" strike="noStrike" cap="none">
                <a:solidFill>
                  <a:srgbClr val="FF6637"/>
                </a:solidFill>
                <a:latin typeface="Sora"/>
                <a:ea typeface="Sora"/>
                <a:cs typeface="Sora"/>
                <a:sym typeface="Sora"/>
              </a:rPr>
              <a:t>Cork</a:t>
            </a:r>
            <a:r>
              <a:rPr lang="en" sz="2400" b="1" i="0" u="none" strike="noStrike" cap="none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 2025 </a:t>
            </a:r>
            <a:r>
              <a:rPr lang="en" sz="24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Battle Cards</a:t>
            </a:r>
            <a:endParaRPr sz="2400" b="0" i="0" u="none" strike="noStrike" cap="none">
              <a:solidFill>
                <a:schemeClr val="dk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46" y="4438650"/>
            <a:ext cx="9144000" cy="23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-75" y="4673595"/>
            <a:ext cx="9144000" cy="234900"/>
          </a:xfrm>
          <a:prstGeom prst="rect">
            <a:avLst/>
          </a:prstGeom>
          <a:solidFill>
            <a:srgbClr val="F2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6" y="4908551"/>
            <a:ext cx="9144000" cy="234900"/>
          </a:xfrm>
          <a:prstGeom prst="rect">
            <a:avLst/>
          </a:prstGeom>
          <a:solidFill>
            <a:srgbClr val="EBDC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9318" y="44275"/>
            <a:ext cx="328783" cy="317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46" y="4438650"/>
            <a:ext cx="9144000" cy="23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75" y="4673595"/>
            <a:ext cx="9144000" cy="234900"/>
          </a:xfrm>
          <a:prstGeom prst="rect">
            <a:avLst/>
          </a:prstGeom>
          <a:solidFill>
            <a:srgbClr val="F2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46" y="4908551"/>
            <a:ext cx="9144000" cy="234900"/>
          </a:xfrm>
          <a:prstGeom prst="rect">
            <a:avLst/>
          </a:prstGeom>
          <a:solidFill>
            <a:srgbClr val="EBDC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9318" y="44275"/>
            <a:ext cx="328783" cy="31742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2826200" y="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6637"/>
                </a:solidFill>
                <a:latin typeface="Sora"/>
                <a:ea typeface="Sora"/>
                <a:cs typeface="Sora"/>
                <a:sym typeface="Sora"/>
              </a:rPr>
              <a:t>Cork </a:t>
            </a:r>
            <a:r>
              <a:rPr lang="en" sz="24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Vs. Spectra</a:t>
            </a:r>
            <a:endParaRPr sz="2400">
              <a:solidFill>
                <a:schemeClr val="dk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169825" y="3845500"/>
            <a:ext cx="81885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</a:rPr>
              <a:t>Spectra is a warranty-style cyber reimbursement platform primarily used by MSPs to help clients recover costs </a:t>
            </a:r>
            <a:r>
              <a:rPr lang="en" sz="1200" b="1" i="1">
                <a:solidFill>
                  <a:schemeClr val="dk1"/>
                </a:solidFill>
              </a:rPr>
              <a:t>after</a:t>
            </a:r>
            <a:r>
              <a:rPr lang="en" sz="1200" b="1">
                <a:solidFill>
                  <a:schemeClr val="dk1"/>
                </a:solidFill>
              </a:rPr>
              <a:t> an incident. It focuses on financial reimbursement rather than real-time risk visibility or prevention.</a:t>
            </a:r>
            <a:endParaRPr sz="1200" b="1">
              <a:solidFill>
                <a:schemeClr val="dk1"/>
              </a:solidFill>
            </a:endParaRPr>
          </a:p>
        </p:txBody>
      </p:sp>
      <p:graphicFrame>
        <p:nvGraphicFramePr>
          <p:cNvPr id="69" name="Google Shape;69;p14"/>
          <p:cNvGraphicFramePr/>
          <p:nvPr/>
        </p:nvGraphicFramePr>
        <p:xfrm>
          <a:off x="169825" y="443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{9BA34734-701B-45CF-8C4E-454672B2C49C}</a:tableStyleId>
              </a:tblPr>
              <a:tblGrid>
                <a:gridCol w="158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5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Matters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Cork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Spectra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it fundamentally is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 real-time cyber risk intelligence platform that shows risk as it exists today and backs it with a cyber warranty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 financial reimbursement product that helps pay for costs after an incident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How to explain it simply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“Cork helps MSPs </a:t>
                      </a:r>
                      <a:r>
                        <a:rPr lang="en" sz="800" i="1"/>
                        <a:t>prove security readiness</a:t>
                      </a:r>
                      <a:r>
                        <a:rPr lang="en" sz="800"/>
                        <a:t> and protects them financially when gaps exist”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“Spectra helps reimburse losses once something goes wrong”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When value shows up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Before, during, and after an incident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Only after an incident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data it uses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Live telemetry from 100+ MSP tools across identity, endpoint, backup, compliance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Limited risk inputs used mainly to support reimbursement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MSPs actually do with it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Identify gaps, justify security spend, guide remediation, and monetize protection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Attach warranty protection to clients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Financial protection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Up to $500K cyber warranty with fast access to funds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 embedded warranty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Why MSPs choose Cork instead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It improves outcomes </a:t>
                      </a:r>
                      <a:r>
                        <a:rPr lang="en" sz="800" i="1"/>
                        <a:t>and</a:t>
                      </a:r>
                      <a:r>
                        <a:rPr lang="en" sz="800"/>
                        <a:t> creates revenue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It offsets costs but doesn’t reduce risk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Plain-English takeaway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Cork helps MSPs prevent, prove, and protect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Spectra helps reimburse after damage is done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46" y="4438650"/>
            <a:ext cx="9144000" cy="23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-75" y="4673595"/>
            <a:ext cx="9144000" cy="234900"/>
          </a:xfrm>
          <a:prstGeom prst="rect">
            <a:avLst/>
          </a:prstGeom>
          <a:solidFill>
            <a:srgbClr val="F2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46" y="4908551"/>
            <a:ext cx="9144000" cy="234900"/>
          </a:xfrm>
          <a:prstGeom prst="rect">
            <a:avLst/>
          </a:prstGeom>
          <a:solidFill>
            <a:srgbClr val="EBDC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9318" y="44275"/>
            <a:ext cx="328783" cy="317426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2611038" y="779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6637"/>
                </a:solidFill>
                <a:latin typeface="Sora"/>
                <a:ea typeface="Sora"/>
                <a:cs typeface="Sora"/>
                <a:sym typeface="Sora"/>
              </a:rPr>
              <a:t>Cork</a:t>
            </a:r>
            <a:r>
              <a:rPr lang="en" sz="24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 Vs. Guardz</a:t>
            </a:r>
            <a:endParaRPr sz="2400">
              <a:solidFill>
                <a:schemeClr val="dk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230475" y="3942550"/>
            <a:ext cx="86856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</a:rPr>
              <a:t>Guardz offers an all-in-one, bundled security stack designed to simplify protection for small businesses. It works best for MSPs willing to standardize on Guardz’s prescribed tools rather than support diverse client stacks.</a:t>
            </a:r>
            <a:endParaRPr sz="1200" b="1">
              <a:solidFill>
                <a:schemeClr val="dk2"/>
              </a:solidFill>
            </a:endParaRPr>
          </a:p>
        </p:txBody>
      </p:sp>
      <p:graphicFrame>
        <p:nvGraphicFramePr>
          <p:cNvPr id="80" name="Google Shape;80;p15"/>
          <p:cNvGraphicFramePr/>
          <p:nvPr/>
        </p:nvGraphicFramePr>
        <p:xfrm>
          <a:off x="230475" y="730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{9BA34734-701B-45CF-8C4E-454672B2C49C}</a:tableStyleId>
              </a:tblPr>
              <a:tblGrid>
                <a:gridCol w="1327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5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3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Matters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Cork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Guardz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it fundamentally is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 vendor-agnostic platform that validates the security stack MSPs already use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 bundled security suite that replaces tools with a predefined stack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How to explain it simply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“Cork works with whatever tools the MSP already runs”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“Guardz works best if you adopt their tools”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Stack flexibility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High – supports 100+ integrations, no forced changes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Low – best when fully standardized on Guardz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Type of insight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Real-time risk and compliance gaps tied to business impact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Security coverage based on Guardz’s bundle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Financial protection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Up to $500K warranty with optional instant funds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$500K aggregate with strict sublimits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MSP business impact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Adds a sellable layer without re-architecting environments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Simplifies stack at the cost of choice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Where it fits best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MSPs managing diverse client environments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MSPs who want one-size-fits-all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Plain-English takeaway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Cork adds value without ripping tools out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Guardz simplifies by replacing tools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/>
          <p:nvPr/>
        </p:nvSpPr>
        <p:spPr>
          <a:xfrm>
            <a:off x="46" y="4438650"/>
            <a:ext cx="9144000" cy="23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-75" y="4673595"/>
            <a:ext cx="9144000" cy="234900"/>
          </a:xfrm>
          <a:prstGeom prst="rect">
            <a:avLst/>
          </a:prstGeom>
          <a:solidFill>
            <a:srgbClr val="F2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46" y="4908551"/>
            <a:ext cx="9144000" cy="234900"/>
          </a:xfrm>
          <a:prstGeom prst="rect">
            <a:avLst/>
          </a:prstGeom>
          <a:solidFill>
            <a:srgbClr val="EBDC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9318" y="44275"/>
            <a:ext cx="328783" cy="3174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2612975" y="442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6637"/>
                </a:solidFill>
                <a:latin typeface="Sora"/>
                <a:ea typeface="Sora"/>
                <a:cs typeface="Sora"/>
                <a:sym typeface="Sora"/>
              </a:rPr>
              <a:t>Cork</a:t>
            </a:r>
            <a:r>
              <a:rPr lang="en" sz="24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 Vs. Liongard</a:t>
            </a:r>
            <a:endParaRPr sz="2400">
              <a:solidFill>
                <a:schemeClr val="dk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50" y="3696625"/>
            <a:ext cx="6161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</a:rPr>
              <a:t>Liongard is an IT visibility and documentation platform that tracks configuration changes across systems. It helps MSPs understand </a:t>
            </a:r>
            <a:r>
              <a:rPr lang="en" sz="1200" b="1" i="1">
                <a:solidFill>
                  <a:schemeClr val="dk1"/>
                </a:solidFill>
              </a:rPr>
              <a:t>what changed</a:t>
            </a:r>
            <a:r>
              <a:rPr lang="en" sz="1200" b="1">
                <a:solidFill>
                  <a:schemeClr val="dk1"/>
                </a:solidFill>
              </a:rPr>
              <a:t>, but does not provide financial protection or cyber risk validation.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</a:endParaRPr>
          </a:p>
        </p:txBody>
      </p:sp>
      <p:graphicFrame>
        <p:nvGraphicFramePr>
          <p:cNvPr id="91" name="Google Shape;91;p16"/>
          <p:cNvGraphicFramePr/>
          <p:nvPr/>
        </p:nvGraphicFramePr>
        <p:xfrm>
          <a:off x="38150" y="54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{9BA34734-701B-45CF-8C4E-454672B2C49C}</a:tableStyleId>
              </a:tblPr>
              <a:tblGrid>
                <a:gridCol w="148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5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Matters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Cork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Liongard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it fundamentally is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 cyber risk platform that assigns and quantifies risk, then backs it financially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An IT visibility platform that tracks configuration changes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How to explain it simply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“Cork answers: </a:t>
                      </a:r>
                      <a:r>
                        <a:rPr lang="en" sz="800" i="1"/>
                        <a:t>Is this client actually at risk?</a:t>
                      </a:r>
                      <a:r>
                        <a:rPr lang="en" sz="800"/>
                        <a:t>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“Liongard answers: </a:t>
                      </a:r>
                      <a:r>
                        <a:rPr lang="en" sz="800" i="1"/>
                        <a:t>What changed in the environment?</a:t>
                      </a:r>
                      <a:r>
                        <a:rPr lang="en" sz="800"/>
                        <a:t>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Primary user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 owners, vCIOs, service leaders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 engineers and technical teams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Type of output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Executive-ready risk, compliance, and insurance insight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Internal operational visibility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Financial protection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$500K cyber warranty tied to real data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None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Client-facing value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Justifies security decisions and insurance posture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Improves internal documentation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Relationship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Uses Liongard signals to assign risk and coverage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Feeds data into Cork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Plain-English takeaway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Cork turns technical signals into business decisions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Liongard shows technical changes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46" y="4438650"/>
            <a:ext cx="9144000" cy="23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-75" y="4673595"/>
            <a:ext cx="9144000" cy="234900"/>
          </a:xfrm>
          <a:prstGeom prst="rect">
            <a:avLst/>
          </a:prstGeom>
          <a:solidFill>
            <a:srgbClr val="F2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46" y="4908551"/>
            <a:ext cx="9144000" cy="234900"/>
          </a:xfrm>
          <a:prstGeom prst="rect">
            <a:avLst/>
          </a:prstGeom>
          <a:solidFill>
            <a:srgbClr val="EBDC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9318" y="44275"/>
            <a:ext cx="328783" cy="31742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 txBox="1"/>
          <p:nvPr/>
        </p:nvSpPr>
        <p:spPr>
          <a:xfrm>
            <a:off x="1035075" y="44275"/>
            <a:ext cx="582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6637"/>
                </a:solidFill>
                <a:latin typeface="Sora"/>
                <a:ea typeface="Sora"/>
                <a:cs typeface="Sora"/>
                <a:sym typeface="Sora"/>
              </a:rPr>
              <a:t>Cork</a:t>
            </a:r>
            <a:r>
              <a:rPr lang="en" sz="18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 Vs. Arctic Wolf + SentinelOne (Cysurance)</a:t>
            </a:r>
            <a:endParaRPr sz="1800">
              <a:solidFill>
                <a:schemeClr val="dk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48525" y="3857625"/>
            <a:ext cx="89406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</a:rPr>
              <a:t>Arctic Wolf is a managed detection and response (MDR) provider that runs a 24/7 SOC on behalf of customers. It includes a large breach warranty but requires heavy tool and service lock-in and is typically used by mid-market organizations.</a:t>
            </a:r>
            <a:endParaRPr sz="1200" b="1">
              <a:solidFill>
                <a:schemeClr val="dk2"/>
              </a:solidFill>
            </a:endParaRPr>
          </a:p>
        </p:txBody>
      </p:sp>
      <p:graphicFrame>
        <p:nvGraphicFramePr>
          <p:cNvPr id="102" name="Google Shape;102;p17"/>
          <p:cNvGraphicFramePr/>
          <p:nvPr/>
        </p:nvGraphicFramePr>
        <p:xfrm>
          <a:off x="47550" y="4047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{9BA34734-701B-45CF-8C4E-454672B2C49C}</a:tableStyleId>
              </a:tblPr>
              <a:tblGrid>
                <a:gridCol w="165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Matters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Cork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Arctic Wolf MDR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SentinelOne Warranty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What it fundamentally is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MSP-controlled risk intelligence + warranty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Fully outsourced security operations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Endpoint security with attached warranty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How to explain it simply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“Cork lets MSPs stay in control while proving risk”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“Arctic Wolf runs security for you”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“Warranty only applies if EDR performs”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Who owns security decisions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Arctic Wolf SOC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SentinelOne platform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Scope of visibility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Identity, endpoint, backup, compliance, user risk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SOC-driven detection and response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Endpoint only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Financial protection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$100K–$500K warranty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$1.5M ops warranty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Up to $1M, endpoint-limited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Vendor Lock-in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None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High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Very high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MSP resale opportunity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Yes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Best-fit scenario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MSP-led security strategy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Mid-market SOC outsourcing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Ransomware-only focus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Plain-English takeaway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Cork empowers MSPs to own risk + money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Arctic Wolf replaces internal SOCs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SentinelOne protects endpoints, not environments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/>
          <p:nvPr/>
        </p:nvSpPr>
        <p:spPr>
          <a:xfrm>
            <a:off x="46" y="4438650"/>
            <a:ext cx="9144000" cy="23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-75" y="4673595"/>
            <a:ext cx="9144000" cy="234900"/>
          </a:xfrm>
          <a:prstGeom prst="rect">
            <a:avLst/>
          </a:prstGeom>
          <a:solidFill>
            <a:srgbClr val="F2E8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46" y="4908551"/>
            <a:ext cx="9144000" cy="234900"/>
          </a:xfrm>
          <a:prstGeom prst="rect">
            <a:avLst/>
          </a:prstGeom>
          <a:solidFill>
            <a:srgbClr val="EBDC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9318" y="44275"/>
            <a:ext cx="328783" cy="31742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1281300" y="44275"/>
            <a:ext cx="4548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6637"/>
                </a:solidFill>
                <a:latin typeface="Sora"/>
                <a:ea typeface="Sora"/>
                <a:cs typeface="Sora"/>
                <a:sym typeface="Sora"/>
              </a:rPr>
              <a:t>Cork’s </a:t>
            </a:r>
            <a:r>
              <a:rPr lang="en" sz="2400" b="1">
                <a:solidFill>
                  <a:schemeClr val="dk1"/>
                </a:solidFill>
                <a:latin typeface="Sora"/>
                <a:ea typeface="Sora"/>
                <a:cs typeface="Sora"/>
                <a:sym typeface="Sora"/>
              </a:rPr>
              <a:t>Competitive Landscape- ICP</a:t>
            </a:r>
            <a:endParaRPr sz="2400">
              <a:solidFill>
                <a:schemeClr val="dk1"/>
              </a:solidFill>
              <a:latin typeface="Titillium Web SemiBold"/>
              <a:ea typeface="Titillium Web SemiBold"/>
              <a:cs typeface="Titillium Web SemiBold"/>
              <a:sym typeface="Titillium Web SemiBold"/>
            </a:endParaRPr>
          </a:p>
        </p:txBody>
      </p:sp>
      <p:graphicFrame>
        <p:nvGraphicFramePr>
          <p:cNvPr id="112" name="Google Shape;112;p18"/>
          <p:cNvGraphicFramePr/>
          <p:nvPr/>
        </p:nvGraphicFramePr>
        <p:xfrm>
          <a:off x="286425" y="878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{9BA34734-701B-45CF-8C4E-454672B2C49C}</a:tableStyleId>
              </a:tblPr>
              <a:tblGrid>
                <a:gridCol w="1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8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Vendor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Primary ICP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How It Differs from Cork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SecurityScorecard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Enterprise CISOs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Not MSP-first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Spectra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Warranty-focused MSPs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 risk intelligence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Guardz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Smaller MSPs with fixed stacks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Prescriptive stack only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Elpha Secure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SMB insurance buyers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Insurance-first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Cysurance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SMB warranty/insurance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Not MSP-centric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Coalition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Insurance brokers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MSPs not target buyer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Liongard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MSP tech teams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No financial protection</a:t>
                      </a:r>
                      <a:endParaRPr sz="800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Cork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MSPs/MSSP owners + vCIOs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/>
                        <a:t>Risk + finance + stack-agnostic</a:t>
                      </a:r>
                      <a:endParaRPr sz="8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663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864</Words>
  <Application>Microsoft Office PowerPoint</Application>
  <PresentationFormat>On-screen Show (16:9)</PresentationFormat>
  <Paragraphs>158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Sora</vt:lpstr>
      <vt:lpstr>Titillium Web</vt:lpstr>
      <vt:lpstr>Titillium Web SemiBold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Eli Villanueva</cp:lastModifiedBy>
  <cp:revision>1</cp:revision>
  <dcterms:modified xsi:type="dcterms:W3CDTF">2025-12-22T19:13:50Z</dcterms:modified>
</cp:coreProperties>
</file>